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67" r:id="rId2"/>
    <p:sldId id="283" r:id="rId3"/>
    <p:sldId id="269" r:id="rId4"/>
    <p:sldId id="277" r:id="rId5"/>
    <p:sldId id="288" r:id="rId6"/>
    <p:sldId id="284" r:id="rId7"/>
    <p:sldId id="258" r:id="rId8"/>
    <p:sldId id="285" r:id="rId9"/>
    <p:sldId id="281" r:id="rId10"/>
    <p:sldId id="273" r:id="rId11"/>
    <p:sldId id="275" r:id="rId12"/>
    <p:sldId id="279" r:id="rId13"/>
    <p:sldId id="280" r:id="rId14"/>
    <p:sldId id="272" r:id="rId15"/>
    <p:sldId id="268" r:id="rId16"/>
    <p:sldId id="282" r:id="rId17"/>
    <p:sldId id="262" r:id="rId18"/>
    <p:sldId id="263" r:id="rId19"/>
    <p:sldId id="28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8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67836" autoAdjust="0"/>
  </p:normalViewPr>
  <p:slideViewPr>
    <p:cSldViewPr snapToGrid="0" snapToObjects="1">
      <p:cViewPr varScale="1">
        <p:scale>
          <a:sx n="46" d="100"/>
          <a:sy n="46" d="100"/>
        </p:scale>
        <p:origin x="2190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8" d="100"/>
        <a:sy n="178" d="100"/>
      </p:scale>
      <p:origin x="0" y="0"/>
    </p:cViewPr>
  </p:sorterViewPr>
  <p:notesViewPr>
    <p:cSldViewPr snapToGrid="0" snapToObjects="1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40BAF6-778C-FF4A-A6CC-174E9D20CD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F9243A-886D-1145-AF84-828FD3D532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125659-4251-4596-AFC5-5C70DF7958FF}" type="datetime5">
              <a:rPr lang="en-US" smtClean="0"/>
              <a:t>25-Feb-18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1AA24B-445F-304A-8B0B-0AA7A3D581C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E7568-B242-504C-905C-4990C46C88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C0F99-304F-6E49-843F-5351A15493DC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908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00.png>
</file>

<file path=ppt/media/image11.png>
</file>

<file path=ppt/media/image110.png>
</file>

<file path=ppt/media/image111.png>
</file>

<file path=ppt/media/image12.png>
</file>

<file path=ppt/media/image120.png>
</file>

<file path=ppt/media/image13.png>
</file>

<file path=ppt/media/image14.png>
</file>

<file path=ppt/media/image140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BC97E-E9F6-4398-9383-E12362E4CB76}" type="datetime5">
              <a:rPr lang="en-US" smtClean="0"/>
              <a:t>25-Feb-18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DCBD1-C1B4-0949-A20B-F84C20C9707E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02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everyone, my name is Alejandro Valverde and I have an idea. Idea which I would like to propose to </a:t>
            </a:r>
            <a:r>
              <a:rPr lang="en-GB"/>
              <a:t>you today.</a:t>
            </a:r>
            <a:endParaRPr lang="en-GB" dirty="0"/>
          </a:p>
          <a:p>
            <a:endParaRPr lang="en-GB" dirty="0"/>
          </a:p>
          <a:p>
            <a:r>
              <a:rPr lang="en-GB" dirty="0"/>
              <a:t>For</a:t>
            </a:r>
            <a:r>
              <a:rPr lang="en-GB" baseline="0" dirty="0"/>
              <a:t> those of you already initiated in this topic, I would like to implement System ID techniques into the current Flight Testing methodology. I would do this in a:</a:t>
            </a:r>
          </a:p>
          <a:p>
            <a:pPr marL="171450" indent="-171450">
              <a:buFontTx/>
              <a:buChar char="-"/>
            </a:pPr>
            <a:r>
              <a:rPr lang="en-GB" baseline="0" dirty="0"/>
              <a:t>Cost effective,</a:t>
            </a:r>
          </a:p>
          <a:p>
            <a:pPr marL="171450" indent="-171450">
              <a:buFontTx/>
              <a:buChar char="-"/>
            </a:pPr>
            <a:r>
              <a:rPr lang="en-GB" baseline="0" dirty="0"/>
              <a:t>Efficient, and</a:t>
            </a:r>
          </a:p>
          <a:p>
            <a:pPr marL="171450" indent="-171450">
              <a:buFontTx/>
              <a:buChar char="-"/>
            </a:pPr>
            <a:r>
              <a:rPr lang="en-GB" baseline="0" dirty="0"/>
              <a:t>Accurate, </a:t>
            </a:r>
          </a:p>
          <a:p>
            <a:pPr marL="0" indent="0">
              <a:buFontTx/>
              <a:buNone/>
            </a:pPr>
            <a:r>
              <a:rPr lang="en-GB" baseline="0" dirty="0"/>
              <a:t>ways. And in this presentation, I will describe how I want to do this.</a:t>
            </a:r>
          </a:p>
          <a:p>
            <a:pPr marL="0" indent="0">
              <a:buFontTx/>
              <a:buNone/>
            </a:pPr>
            <a:endParaRPr lang="en-GB" baseline="0" dirty="0"/>
          </a:p>
          <a:p>
            <a:pPr marL="0" indent="0">
              <a:buFontTx/>
              <a:buNone/>
            </a:pPr>
            <a:r>
              <a:rPr lang="en-GB" baseline="0" dirty="0"/>
              <a:t>Now, for those of you not initiated in this topic…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201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oldest and most fundamental of all human scientific pursuits is developing mathematical models for physical systems based on imperfect observations or measurements. This activity is known as </a:t>
            </a:r>
            <a:r>
              <a:rPr lang="en-US" u="sng" dirty="0"/>
              <a:t>system identification</a:t>
            </a:r>
            <a:r>
              <a:rPr lang="en-US" u="none" dirty="0"/>
              <a:t>. When applied to aircraft, this is known as system identification.</a:t>
            </a:r>
          </a:p>
          <a:p>
            <a:endParaRPr lang="en-US" u="none" dirty="0"/>
          </a:p>
          <a:p>
            <a:r>
              <a:rPr lang="en-US" u="none" dirty="0"/>
              <a:t>And this is in fact one of the reasons why I am so interested in this topic, This discipline is fairly unknown in the aerospace industry, but it is in fact something that scientists and engineers have been doing for hundreds of years.</a:t>
            </a:r>
          </a:p>
          <a:p>
            <a:endParaRPr lang="en-GB" u="sng" dirty="0"/>
          </a:p>
          <a:p>
            <a:r>
              <a:rPr lang="en-GB" u="none" dirty="0"/>
              <a:t>I like to recall know the contribution to </a:t>
            </a:r>
            <a:r>
              <a:rPr lang="en-US" u="none" dirty="0"/>
              <a:t>human progress made by Johannes Kepler when, </a:t>
            </a:r>
            <a:r>
              <a:rPr lang="en-US" u="none"/>
              <a:t>in 1609, </a:t>
            </a:r>
            <a:r>
              <a:rPr lang="en-US" u="none" dirty="0"/>
              <a:t>he published the book </a:t>
            </a:r>
            <a:r>
              <a:rPr lang="en-US" i="1" u="none" dirty="0" err="1"/>
              <a:t>Astronomia</a:t>
            </a:r>
            <a:r>
              <a:rPr lang="en-US" i="1" u="none" dirty="0"/>
              <a:t> nova</a:t>
            </a:r>
            <a:r>
              <a:rPr lang="en-US" u="none" dirty="0"/>
              <a:t> which presented a mathematical model that describe the motion of the planets in the Solar System. For this, he collaborated with the Swedish </a:t>
            </a:r>
            <a:r>
              <a:rPr lang="en-US" u="none" dirty="0" err="1"/>
              <a:t>Tycho</a:t>
            </a:r>
            <a:r>
              <a:rPr lang="en-US" u="none" dirty="0"/>
              <a:t> Brahe, who provided him with precise data of planets position in the sky. This was System Identification.</a:t>
            </a:r>
            <a:endParaRPr lang="en-GB" u="non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239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Now, in our company, we have already covered some of the classical problems of Aircraft Dynamics.</a:t>
            </a:r>
          </a:p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Simulation: This is what the guys from Flight Physics do when they use </a:t>
            </a:r>
            <a:r>
              <a:rPr lang="en-GB" dirty="0" err="1"/>
              <a:t>FlightLab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Control: This is what our pilot does in his brain.. Since, we don’t have yet developed an autopilot, we don’t need to worry too much about this point.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Identification: Here is when we obtain a model for our helicopter, considering both the input and output to the model.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For Kepler, this box was </a:t>
            </a:r>
            <a:r>
              <a:rPr lang="en-GB" dirty="0" err="1"/>
              <a:t>ocuppaid</a:t>
            </a:r>
            <a:r>
              <a:rPr lang="en-GB" dirty="0"/>
              <a:t> by the solar </a:t>
            </a:r>
            <a:r>
              <a:rPr lang="en-GB" dirty="0" err="1"/>
              <a:t>universy</a:t>
            </a:r>
            <a:r>
              <a:rPr lang="en-GB" dirty="0"/>
              <a:t>, for us this is the SH09; but in fact it same. Well, in fact, poor Kepler’s task was harder than us </a:t>
            </a:r>
            <a:r>
              <a:rPr lang="en-GB" dirty="0" err="1"/>
              <a:t>becaue</a:t>
            </a:r>
            <a:r>
              <a:rPr lang="en-GB" dirty="0"/>
              <a:t> he did have control over the inputs to the system and we do have.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351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589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6125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702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400" dirty="0"/>
              <a:t>Accurate</a:t>
            </a:r>
            <a:r>
              <a:rPr lang="en-GB" sz="1400" baseline="0" dirty="0"/>
              <a:t> -&gt; Because it’s based on real flight data</a:t>
            </a:r>
          </a:p>
          <a:p>
            <a:r>
              <a:rPr lang="en-GB" sz="1400" baseline="0" dirty="0"/>
              <a:t>Simple -&gt; Does not require high computational power</a:t>
            </a:r>
          </a:p>
          <a:p>
            <a:r>
              <a:rPr lang="en-GB" sz="1400" baseline="0" dirty="0"/>
              <a:t>Reliable -&gt; Computed with </a:t>
            </a:r>
            <a:endParaRPr lang="en-GB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403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93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DCBD1-C1B4-0949-A20B-F84C20C9707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46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2000" y="1931829"/>
            <a:ext cx="7236000" cy="1440000"/>
          </a:xfrm>
        </p:spPr>
        <p:txBody>
          <a:bodyPr anchor="b"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72000" y="3821860"/>
            <a:ext cx="3014784" cy="1655762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dd</a:t>
            </a:r>
            <a:r>
              <a:rPr lang="en-US" dirty="0"/>
              <a:t>/mm/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A740FB-87B6-BF44-8666-86077F98C2A6}"/>
              </a:ext>
            </a:extLst>
          </p:cNvPr>
          <p:cNvSpPr txBox="1"/>
          <p:nvPr userDrawn="1"/>
        </p:nvSpPr>
        <p:spPr>
          <a:xfrm>
            <a:off x="2228045" y="392161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GB" b="0" i="0" dirty="0">
              <a:solidFill>
                <a:schemeClr val="tx1"/>
              </a:solidFill>
              <a:latin typeface="Suisse Int'l" panose="020B0504000000000000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E4A973-759A-3643-9A17-349CD8D16656}"/>
              </a:ext>
            </a:extLst>
          </p:cNvPr>
          <p:cNvSpPr/>
          <p:nvPr userDrawn="1"/>
        </p:nvSpPr>
        <p:spPr>
          <a:xfrm>
            <a:off x="0" y="0"/>
            <a:ext cx="9144000" cy="14111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F9F93F-0AEE-9848-BDE8-B27A46919D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408" y="4258422"/>
            <a:ext cx="41402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6AB559-D79E-7242-9BB5-74E425FD19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400" y="540000"/>
            <a:ext cx="1879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393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- Grey Ba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2000" y="1931829"/>
            <a:ext cx="7236000" cy="1440000"/>
          </a:xfrm>
        </p:spPr>
        <p:txBody>
          <a:bodyPr anchor="b"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54F64-EB90-5946-A255-F2B58709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00000" y="6300000"/>
            <a:ext cx="540000" cy="180000"/>
          </a:xfrm>
        </p:spPr>
        <p:txBody>
          <a:bodyPr anchor="t"/>
          <a:lstStyle>
            <a:lvl1pPr algn="r">
              <a:lnSpc>
                <a:spcPts val="1200"/>
              </a:lnSpc>
              <a:defRPr sz="90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0389395-CA60-FF4E-AB8E-2484AE55743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A41BA1-481E-E74F-AB66-DAC121561FCE}"/>
              </a:ext>
            </a:extLst>
          </p:cNvPr>
          <p:cNvSpPr/>
          <p:nvPr userDrawn="1"/>
        </p:nvSpPr>
        <p:spPr>
          <a:xfrm>
            <a:off x="0" y="0"/>
            <a:ext cx="9144000" cy="14111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6AB559-D79E-7242-9BB5-74E425FD19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400" y="540000"/>
            <a:ext cx="1879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28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B42B5C18-5904-4A9B-8587-E34CBF2F2A82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4000" y="432000"/>
            <a:ext cx="4016913" cy="180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anchor="t"/>
          <a:lstStyle>
            <a:lvl1pPr>
              <a:defRPr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28DE078-8CB8-DC47-8BF5-5A0135B98C7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2556000" y="1636086"/>
            <a:ext cx="6084000" cy="4416984"/>
          </a:xfrm>
        </p:spPr>
        <p:txBody>
          <a:bodyPr anchor="t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2BB819-0C71-4B49-97B7-76F83B129E95}"/>
              </a:ext>
            </a:extLst>
          </p:cNvPr>
          <p:cNvCxnSpPr/>
          <p:nvPr userDrawn="1"/>
        </p:nvCxnSpPr>
        <p:spPr>
          <a:xfrm>
            <a:off x="2556001" y="2041301"/>
            <a:ext cx="608399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3BD12B7-E2CE-644F-9776-65EDCB6B4FC3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6CA7D6-0F8F-5542-B25D-FEA640534C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1" y="403985"/>
            <a:ext cx="1380746" cy="33375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68000" y="936000"/>
            <a:ext cx="1987200" cy="3565166"/>
          </a:xfrm>
        </p:spPr>
        <p:txBody>
          <a:bodyPr anchor="t"/>
          <a:lstStyle>
            <a:lvl1pPr>
              <a:lnSpc>
                <a:spcPts val="2400"/>
              </a:lnSpc>
              <a:defRPr sz="20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280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00" y="936000"/>
            <a:ext cx="1987200" cy="3565166"/>
          </a:xfrm>
        </p:spPr>
        <p:txBody>
          <a:bodyPr anchor="t"/>
          <a:lstStyle>
            <a:lvl1pPr>
              <a:lnSpc>
                <a:spcPts val="2400"/>
              </a:lnSpc>
              <a:defRPr sz="20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6000" y="1725769"/>
            <a:ext cx="5959350" cy="3882980"/>
          </a:xfrm>
        </p:spPr>
        <p:txBody>
          <a:bodyPr/>
          <a:lstStyle>
            <a:lvl1pPr marL="215388" indent="-215388">
              <a:lnSpc>
                <a:spcPts val="2400"/>
              </a:lnSpc>
              <a:spcBef>
                <a:spcPts val="0"/>
              </a:spcBef>
              <a:buFont typeface="+mj-lt"/>
              <a:buAutoNum type="arabicPeriod"/>
              <a:tabLst/>
              <a:defRPr sz="2000" b="0" i="0">
                <a:latin typeface="Arial"/>
                <a:cs typeface="Arial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500" b="0" i="0">
                <a:latin typeface="Arial"/>
                <a:cs typeface="Arial"/>
              </a:defRPr>
            </a:lvl2pPr>
            <a:lvl3pPr marL="324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tabLst/>
              <a:defRPr sz="1500" b="0" i="0">
                <a:latin typeface="Arial"/>
                <a:cs typeface="Arial"/>
              </a:defRPr>
            </a:lvl3pPr>
            <a:lvl4pPr marL="0" indent="0">
              <a:lnSpc>
                <a:spcPts val="1800"/>
              </a:lnSpc>
              <a:spcBef>
                <a:spcPts val="0"/>
              </a:spcBef>
              <a:buNone/>
              <a:defRPr sz="1500" b="1" i="0">
                <a:latin typeface="Arial"/>
                <a:cs typeface="Arial"/>
              </a:defRPr>
            </a:lvl4pPr>
            <a:lvl5pPr marL="179388" indent="-173038">
              <a:lnSpc>
                <a:spcPts val="1800"/>
              </a:lnSpc>
              <a:spcBef>
                <a:spcPts val="0"/>
              </a:spcBef>
              <a:tabLst/>
              <a:defRPr sz="15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BD6096E-B422-4A7C-A86B-590D49FB2AD6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4000" y="432000"/>
            <a:ext cx="4016913" cy="180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63E6F48-64C1-A44B-A434-E2B9F46A79D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6CA7D6-0F8F-5542-B25D-FEA640534C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1" y="403985"/>
            <a:ext cx="1380746" cy="3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8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00" y="936000"/>
            <a:ext cx="8117704" cy="628783"/>
          </a:xfrm>
        </p:spPr>
        <p:txBody>
          <a:bodyPr anchor="t"/>
          <a:lstStyle>
            <a:lvl1pPr>
              <a:lnSpc>
                <a:spcPts val="2400"/>
              </a:lnSpc>
              <a:defRPr sz="20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2274AB0-32C3-44FE-A7F0-1060C71818A4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28DE078-8CB8-DC47-8BF5-5A0135B98C7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68000" y="1687602"/>
            <a:ext cx="2520000" cy="250668"/>
          </a:xfr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 b="1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9B913BD-E3C0-0642-830B-A12C35E350F3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267008" y="1684864"/>
            <a:ext cx="2520000" cy="250668"/>
          </a:xfr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 b="1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AF33B51-C717-EC4E-B427-AA402226D1D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065704" y="1689035"/>
            <a:ext cx="2520000" cy="250668"/>
          </a:xfr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 b="1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C0B27B4-3D06-7B4D-98F8-B3585C5AFF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8312" y="2182812"/>
            <a:ext cx="2520000" cy="3780000"/>
          </a:xfrm>
        </p:spPr>
        <p:txBody>
          <a:bodyPr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/>
            </a:lvl1pPr>
            <a:lvl2pPr marL="324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2pPr>
            <a:lvl3pPr marL="322775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3pPr>
            <a:lvl4pPr marL="648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4pPr>
            <a:lvl5pPr marL="648000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9DEE832-69D0-DE45-9838-6485420533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67008" y="2182812"/>
            <a:ext cx="2520000" cy="3780000"/>
          </a:xfrm>
        </p:spPr>
        <p:txBody>
          <a:bodyPr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/>
            </a:lvl1pPr>
            <a:lvl2pPr marL="324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2pPr>
            <a:lvl3pPr marL="322775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3pPr>
            <a:lvl4pPr marL="648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4pPr>
            <a:lvl5pPr marL="648000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8D5FC71F-9132-F645-8AC5-C27260D697B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65704" y="2182812"/>
            <a:ext cx="2520000" cy="3780000"/>
          </a:xfrm>
        </p:spPr>
        <p:txBody>
          <a:bodyPr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/>
            </a:lvl1pPr>
            <a:lvl2pPr marL="324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2pPr>
            <a:lvl3pPr marL="322775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3pPr>
            <a:lvl4pPr marL="648000" indent="-324000">
              <a:lnSpc>
                <a:spcPts val="1800"/>
              </a:lnSpc>
              <a:spcBef>
                <a:spcPts val="0"/>
              </a:spcBef>
              <a:buFont typeface=".AppleSystemUIFont"/>
              <a:buChar char="–"/>
              <a:defRPr sz="1500"/>
            </a:lvl4pPr>
            <a:lvl5pPr marL="648000" indent="0">
              <a:lnSpc>
                <a:spcPts val="1800"/>
              </a:lnSpc>
              <a:spcBef>
                <a:spcPts val="0"/>
              </a:spcBef>
              <a:buNone/>
              <a:tabLst/>
              <a:defRPr sz="1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3E0F3B6-F55A-244C-8A9A-D2335C911F45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96CA7D6-0F8F-5542-B25D-FEA640534C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1" y="403985"/>
            <a:ext cx="1380746" cy="3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00" y="936000"/>
            <a:ext cx="1987200" cy="628783"/>
          </a:xfrm>
        </p:spPr>
        <p:txBody>
          <a:bodyPr anchor="t"/>
          <a:lstStyle>
            <a:lvl1pPr>
              <a:lnSpc>
                <a:spcPts val="2400"/>
              </a:lnSpc>
              <a:defRPr sz="20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67E90EC-8093-4232-91EF-66C32FE2F73F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28DE078-8CB8-DC47-8BF5-5A0135B98C7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68000" y="1687602"/>
            <a:ext cx="2590732" cy="4416984"/>
          </a:xfr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5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BCDBDA6-EEB0-B54C-AE3E-206E6E0AD09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51200" y="936625"/>
            <a:ext cx="5435600" cy="5167313"/>
          </a:xfrm>
        </p:spPr>
        <p:txBody>
          <a:bodyPr lIns="720000" rIns="720000" anchor="ctr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B9734C-6AFD-474B-ABB8-DAD36D1AD4FA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6CA7D6-0F8F-5542-B25D-FEA640534C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1" y="403985"/>
            <a:ext cx="1380746" cy="3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953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544B0931-611C-4977-86BC-2A0E4AA50AB9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B654C1-585C-8D47-89CE-D8FA123A00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313" y="940158"/>
            <a:ext cx="8218487" cy="5157988"/>
          </a:xfrm>
        </p:spPr>
        <p:txBody>
          <a:bodyPr lIns="1080000" rIns="108000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FAADF75-6F8B-D446-B307-77C8046ABA1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04000" y="6300000"/>
            <a:ext cx="3780000" cy="180000"/>
          </a:xfrm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900" b="0" i="0" kern="1200" dirty="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6CA7D6-0F8F-5542-B25D-FEA640534C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1" y="403985"/>
            <a:ext cx="1380746" cy="3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825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72000" y="1906073"/>
            <a:ext cx="7236000" cy="1465756"/>
          </a:xfrm>
        </p:spPr>
        <p:txBody>
          <a:bodyPr anchor="b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Subtitle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B545C1-81A5-B642-B12A-35A87634E9E2}"/>
              </a:ext>
            </a:extLst>
          </p:cNvPr>
          <p:cNvSpPr txBox="1"/>
          <p:nvPr userDrawn="1"/>
        </p:nvSpPr>
        <p:spPr>
          <a:xfrm>
            <a:off x="1004195" y="5537915"/>
            <a:ext cx="1114377" cy="8306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>
              <a:lnSpc>
                <a:spcPts val="1200"/>
              </a:lnSpc>
            </a:pPr>
            <a:r>
              <a:rPr lang="en-GB" sz="900" b="0" i="0" dirty="0" err="1">
                <a:solidFill>
                  <a:schemeClr val="bg1"/>
                </a:solidFill>
                <a:latin typeface="Arial"/>
                <a:cs typeface="Arial"/>
              </a:rPr>
              <a:t>Kopter</a:t>
            </a: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 Group AG</a:t>
            </a:r>
          </a:p>
          <a:p>
            <a:pPr algn="l">
              <a:lnSpc>
                <a:spcPts val="1200"/>
              </a:lnSpc>
            </a:pPr>
            <a:r>
              <a:rPr lang="en-GB" sz="900" b="0" i="0" dirty="0" err="1">
                <a:solidFill>
                  <a:schemeClr val="bg1"/>
                </a:solidFill>
                <a:latin typeface="Arial"/>
                <a:cs typeface="Arial"/>
              </a:rPr>
              <a:t>Binzstrasse</a:t>
            </a: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 31 </a:t>
            </a:r>
          </a:p>
          <a:p>
            <a:pPr algn="l">
              <a:lnSpc>
                <a:spcPts val="1200"/>
              </a:lnSpc>
            </a:pP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8620 </a:t>
            </a:r>
            <a:r>
              <a:rPr lang="en-GB" sz="900" b="0" i="0" dirty="0" err="1">
                <a:solidFill>
                  <a:schemeClr val="bg1"/>
                </a:solidFill>
                <a:latin typeface="Arial"/>
                <a:cs typeface="Arial"/>
              </a:rPr>
              <a:t>Wetzikon</a:t>
            </a:r>
            <a:endParaRPr lang="en-GB" sz="900" b="0" i="0" dirty="0">
              <a:solidFill>
                <a:schemeClr val="bg1"/>
              </a:solidFill>
              <a:latin typeface="Arial"/>
              <a:cs typeface="Arial"/>
            </a:endParaRPr>
          </a:p>
          <a:p>
            <a:pPr algn="l">
              <a:lnSpc>
                <a:spcPts val="1200"/>
              </a:lnSpc>
            </a:pP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Switzerland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57BAA-AA0E-7944-A47F-0780BF90DA5E}"/>
              </a:ext>
            </a:extLst>
          </p:cNvPr>
          <p:cNvSpPr txBox="1"/>
          <p:nvPr userDrawn="1"/>
        </p:nvSpPr>
        <p:spPr>
          <a:xfrm>
            <a:off x="2322133" y="5537915"/>
            <a:ext cx="1114377" cy="8306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>
              <a:lnSpc>
                <a:spcPts val="1200"/>
              </a:lnSpc>
            </a:pP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Registered Office</a:t>
            </a:r>
          </a:p>
          <a:p>
            <a:pPr algn="l">
              <a:lnSpc>
                <a:spcPts val="1200"/>
              </a:lnSpc>
            </a:pPr>
            <a:r>
              <a:rPr lang="en-GB" sz="900" b="0" i="0" dirty="0" err="1">
                <a:solidFill>
                  <a:schemeClr val="bg1"/>
                </a:solidFill>
                <a:latin typeface="Arial"/>
                <a:cs typeface="Arial"/>
              </a:rPr>
              <a:t>Flugplatzareal</a:t>
            </a: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 10</a:t>
            </a:r>
          </a:p>
          <a:p>
            <a:pPr algn="l">
              <a:lnSpc>
                <a:spcPts val="1200"/>
              </a:lnSpc>
            </a:pP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8753 </a:t>
            </a:r>
            <a:r>
              <a:rPr lang="en-GB" sz="900" b="0" i="0" dirty="0" err="1">
                <a:solidFill>
                  <a:schemeClr val="bg1"/>
                </a:solidFill>
                <a:latin typeface="Arial"/>
                <a:cs typeface="Arial"/>
              </a:rPr>
              <a:t>Mollis</a:t>
            </a:r>
            <a:endParaRPr lang="en-GB" sz="900" b="0" i="0" dirty="0">
              <a:solidFill>
                <a:schemeClr val="bg1"/>
              </a:solidFill>
              <a:latin typeface="Arial"/>
              <a:cs typeface="Arial"/>
            </a:endParaRPr>
          </a:p>
          <a:p>
            <a:pPr algn="l">
              <a:lnSpc>
                <a:spcPts val="1200"/>
              </a:lnSpc>
            </a:pPr>
            <a:r>
              <a:rPr lang="en-GB" sz="900" b="0" i="0" dirty="0">
                <a:solidFill>
                  <a:schemeClr val="bg1"/>
                </a:solidFill>
                <a:latin typeface="Arial"/>
                <a:cs typeface="Arial"/>
              </a:rPr>
              <a:t>Switzerland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6D4346-D7D3-CD4E-A8C5-CAE4E7A3BFA7}"/>
              </a:ext>
            </a:extLst>
          </p:cNvPr>
          <p:cNvSpPr txBox="1"/>
          <p:nvPr userDrawn="1"/>
        </p:nvSpPr>
        <p:spPr>
          <a:xfrm>
            <a:off x="3794616" y="5537914"/>
            <a:ext cx="2232695" cy="8306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indent="0" algn="l">
              <a:lnSpc>
                <a:spcPts val="1200"/>
              </a:lnSpc>
              <a:tabLst>
                <a:tab pos="217488" algn="l"/>
              </a:tabLst>
            </a:pPr>
            <a:r>
              <a:rPr lang="en-GB" sz="900" b="0" i="0" spc="0" dirty="0">
                <a:solidFill>
                  <a:schemeClr val="bg1"/>
                </a:solidFill>
                <a:latin typeface="Arial"/>
                <a:cs typeface="Arial"/>
              </a:rPr>
              <a:t>E	</a:t>
            </a:r>
            <a:r>
              <a:rPr lang="en-GB" sz="900" b="0" i="0" spc="0" dirty="0" err="1">
                <a:solidFill>
                  <a:schemeClr val="bg1"/>
                </a:solidFill>
                <a:latin typeface="Arial"/>
                <a:cs typeface="Arial"/>
              </a:rPr>
              <a:t>contact@koptergroup.com</a:t>
            </a:r>
            <a:endParaRPr lang="en-GB" sz="900" b="0" i="0" spc="0" dirty="0">
              <a:solidFill>
                <a:schemeClr val="bg1"/>
              </a:solidFill>
              <a:latin typeface="Arial"/>
              <a:cs typeface="Arial"/>
            </a:endParaRPr>
          </a:p>
          <a:p>
            <a:pPr marL="0" indent="0" algn="l">
              <a:lnSpc>
                <a:spcPts val="1200"/>
              </a:lnSpc>
              <a:tabLst>
                <a:tab pos="217488" algn="l"/>
              </a:tabLst>
            </a:pPr>
            <a:r>
              <a:rPr lang="en-GB" sz="900" b="0" i="0" spc="0" dirty="0">
                <a:solidFill>
                  <a:schemeClr val="bg1"/>
                </a:solidFill>
                <a:latin typeface="Arial"/>
                <a:cs typeface="Arial"/>
              </a:rPr>
              <a:t>T	+41 44 552 33 33</a:t>
            </a:r>
          </a:p>
          <a:p>
            <a:pPr marL="0" indent="0" algn="l">
              <a:lnSpc>
                <a:spcPts val="1200"/>
              </a:lnSpc>
              <a:tabLst>
                <a:tab pos="217488" algn="l"/>
              </a:tabLst>
            </a:pPr>
            <a:r>
              <a:rPr lang="en-GB" sz="900" b="0" i="0" spc="0" dirty="0" err="1">
                <a:solidFill>
                  <a:schemeClr val="bg1"/>
                </a:solidFill>
                <a:latin typeface="Arial"/>
                <a:cs typeface="Arial"/>
              </a:rPr>
              <a:t>koptergroup.com</a:t>
            </a:r>
            <a:endParaRPr lang="en-GB" sz="900" b="0" i="0" spc="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6AB559-D79E-7242-9BB5-74E425FD19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400" y="540000"/>
            <a:ext cx="18796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7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3999" y="365126"/>
            <a:ext cx="8136000" cy="1325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00" y="1825625"/>
            <a:ext cx="81360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0" y="6516930"/>
            <a:ext cx="9000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>
              <a:defRPr sz="900" b="0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fld id="{78D063DA-292E-4DEE-BD1E-D9683BAE2124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000" y="432000"/>
            <a:ext cx="4016913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900" b="0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000" y="6505031"/>
            <a:ext cx="5400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900" b="0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fld id="{011C9D03-AE4A-2848-9956-B167AE17B095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0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76" r:id="rId3"/>
    <p:sldLayoutId id="2147483662" r:id="rId4"/>
    <p:sldLayoutId id="2147483673" r:id="rId5"/>
    <p:sldLayoutId id="2147483672" r:id="rId6"/>
    <p:sldLayoutId id="2147483674" r:id="rId7"/>
    <p:sldLayoutId id="2147483675" r:id="rId8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9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7" Type="http://schemas.openxmlformats.org/officeDocument/2006/relationships/image" Target="../media/image14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3AE97-E4FA-4F48-9161-B28B4A0565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System Identification to support and enhance Flight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E2E61-0784-D14A-AC79-3CC8490E12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23.02.2018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72000" y="4511040"/>
            <a:ext cx="3150420" cy="122682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l"/>
            <a:r>
              <a:rPr lang="en-GB" b="0" i="1" dirty="0">
                <a:latin typeface="Suisse Int'l" panose="020B0504000000000000" pitchFamily="34" charset="77"/>
              </a:rPr>
              <a:t>A project proposal</a:t>
            </a:r>
          </a:p>
          <a:p>
            <a:pPr algn="l"/>
            <a:endParaRPr lang="en-GB" dirty="0">
              <a:latin typeface="Suisse Int'l" panose="020B0504000000000000" pitchFamily="34" charset="77"/>
            </a:endParaRPr>
          </a:p>
          <a:p>
            <a:pPr algn="l"/>
            <a:endParaRPr lang="en-GB" b="0" i="0" dirty="0">
              <a:latin typeface="Suisse Int'l" panose="020B0504000000000000" pitchFamily="34" charset="77"/>
            </a:endParaRPr>
          </a:p>
          <a:p>
            <a:pPr algn="l"/>
            <a:endParaRPr lang="en-GB" b="0" i="0" dirty="0">
              <a:latin typeface="Suisse Int'l" panose="020B0504000000000000" pitchFamily="34" charset="77"/>
            </a:endParaRPr>
          </a:p>
          <a:p>
            <a:pPr algn="l"/>
            <a:endParaRPr lang="en-GB" dirty="0">
              <a:latin typeface="Suisse Int'l" panose="020B0504000000000000" pitchFamily="34" charset="77"/>
            </a:endParaRPr>
          </a:p>
          <a:p>
            <a:pPr algn="l"/>
            <a:r>
              <a:rPr lang="en-GB" b="0" i="0" dirty="0">
                <a:latin typeface="Suisse Int'l" panose="020B0504000000000000" pitchFamily="34" charset="77"/>
              </a:rPr>
              <a:t>Alejandro Valverde</a:t>
            </a:r>
          </a:p>
          <a:p>
            <a:pPr algn="l"/>
            <a:endParaRPr lang="en-GB" dirty="0">
              <a:latin typeface="Suisse Int'l" panose="020B0504000000000000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010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How does it work?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4497EA6-953C-4081-9A0D-3CDDCDFA1052}"/>
              </a:ext>
            </a:extLst>
          </p:cNvPr>
          <p:cNvSpPr txBox="1"/>
          <p:nvPr/>
        </p:nvSpPr>
        <p:spPr>
          <a:xfrm>
            <a:off x="388169" y="1094014"/>
            <a:ext cx="8083433" cy="5439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2400" i="0" dirty="0">
                <a:latin typeface="Suisse Int'l" panose="020B0504000000000000" pitchFamily="34" charset="77"/>
              </a:rPr>
              <a:t>Pitching moment model: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E6D05293-F5EA-4AD4-B1E1-AC76762B8937}"/>
              </a:ext>
            </a:extLst>
          </p:cNvPr>
          <p:cNvSpPr txBox="1"/>
          <p:nvPr/>
        </p:nvSpPr>
        <p:spPr>
          <a:xfrm>
            <a:off x="388169" y="3731881"/>
            <a:ext cx="8083433" cy="54398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defRPr sz="2400" i="0">
                <a:latin typeface="Suisse Int'l" panose="020B0504000000000000" pitchFamily="34" charset="77"/>
              </a:defRPr>
            </a:lvl1pPr>
          </a:lstStyle>
          <a:p>
            <a:r>
              <a:rPr lang="en-GB" dirty="0"/>
              <a:t>Model: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524A2253-4CE3-4CF4-A99E-A19922032B81}"/>
                  </a:ext>
                </a:extLst>
              </p:cNvPr>
              <p:cNvSpPr txBox="1"/>
              <p:nvPr/>
            </p:nvSpPr>
            <p:spPr>
              <a:xfrm>
                <a:off x="6112870" y="1580089"/>
                <a:ext cx="3283859" cy="633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GB" b="0" i="0" dirty="0">
                    <a:latin typeface="Suisse Int'l" panose="020B0504000000000000" pitchFamily="34" charset="77"/>
                  </a:rPr>
                  <a:t> Model output</a:t>
                </a:r>
              </a:p>
              <a:p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s-ES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GB" dirty="0">
                    <a:latin typeface="Suisse Int'l" panose="020B0504000000000000" pitchFamily="34" charset="77"/>
                  </a:rPr>
                  <a:t> Regresors</a:t>
                </a:r>
              </a:p>
              <a:p>
                <a:r>
                  <a:rPr lang="en-GB" dirty="0">
                    <a:latin typeface="Suisse Int'l" panose="020B0504000000000000" pitchFamily="34" charset="77"/>
                  </a:rPr>
                  <a:t>X: Values of variables measured </a:t>
                </a:r>
              </a:p>
              <a:p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s-ES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GB" dirty="0">
                    <a:latin typeface="Suisse Int'l" panose="020B0504000000000000" pitchFamily="34" charset="77"/>
                  </a:rPr>
                  <a:t> Observations</a:t>
                </a:r>
              </a:p>
              <a:p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𝜈</m:t>
                    </m:r>
                    <m:r>
                      <a:rPr lang="es-ES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GB" dirty="0">
                    <a:latin typeface="Suisse Int'l" panose="020B0504000000000000" pitchFamily="34" charset="77"/>
                  </a:rPr>
                  <a:t> Noise of the measurement</a:t>
                </a:r>
              </a:p>
            </p:txBody>
          </p:sp>
        </mc:Choice>
        <mc:Fallback xmlns="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524A2253-4CE3-4CF4-A99E-A19922032B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2870" y="1580089"/>
                <a:ext cx="3283859" cy="633412"/>
              </a:xfrm>
              <a:prstGeom prst="rect">
                <a:avLst/>
              </a:prstGeom>
              <a:blipFill>
                <a:blip r:embed="rId3"/>
                <a:stretch>
                  <a:fillRect l="-4461" t="-12500" b="-1394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30BD37FD-733D-430B-9A5B-BE6119C8D147}"/>
              </a:ext>
            </a:extLst>
          </p:cNvPr>
          <p:cNvGrpSpPr/>
          <p:nvPr/>
        </p:nvGrpSpPr>
        <p:grpSpPr>
          <a:xfrm>
            <a:off x="121797" y="4720650"/>
            <a:ext cx="1911462" cy="872638"/>
            <a:chOff x="859888" y="4030383"/>
            <a:chExt cx="1911462" cy="87263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363323AF-20BC-433B-AA18-7789C2EE034E}"/>
                    </a:ext>
                  </a:extLst>
                </p:cNvPr>
                <p:cNvSpPr txBox="1"/>
                <p:nvPr/>
              </p:nvSpPr>
              <p:spPr>
                <a:xfrm>
                  <a:off x="859888" y="4030383"/>
                  <a:ext cx="1911462" cy="87263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>
                    <a:defRPr sz="2400" b="0" i="1">
                      <a:latin typeface="Cambria Math" panose="02040503050406030204" pitchFamily="18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s-ES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s-ES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b="1" i="1" smtClean="0">
                            <a:latin typeface="Cambria Math" panose="02040503050406030204" pitchFamily="18" charset="0"/>
                          </a:rPr>
                          <m:t>𝜽</m:t>
                        </m:r>
                      </m:oMath>
                      <m:oMath xmlns:m="http://schemas.openxmlformats.org/officeDocument/2006/math">
                        <m:r>
                          <a:rPr lang="es-ES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s-ES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1" i="1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s-ES" b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b="1" i="1">
                            <a:latin typeface="Cambria Math" panose="02040503050406030204" pitchFamily="18" charset="0"/>
                          </a:rPr>
                          <m:t>𝜽</m:t>
                        </m:r>
                        <m:r>
                          <a:rPr lang="es-ES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s-ES" b="1" i="1">
                            <a:latin typeface="Cambria Math" panose="02040503050406030204" pitchFamily="18" charset="0"/>
                          </a:rPr>
                          <m:t>𝝂</m:t>
                        </m:r>
                      </m:oMath>
                    </m:oMathPara>
                  </a14:m>
                  <a:endParaRPr lang="en-GB" b="1" dirty="0"/>
                </a:p>
              </p:txBody>
            </p:sp>
          </mc:Choice>
          <mc:Fallback xmlns="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363323AF-20BC-433B-AA18-7789C2EE03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9888" y="4030383"/>
                  <a:ext cx="1911462" cy="872638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Geschweifte Klammer links/rechts 12">
              <a:extLst>
                <a:ext uri="{FF2B5EF4-FFF2-40B4-BE49-F238E27FC236}">
                  <a16:creationId xmlns:a16="http://schemas.microsoft.com/office/drawing/2014/main" id="{61D1D89A-E03B-4ABB-A5C7-8560CDA77F88}"/>
                </a:ext>
              </a:extLst>
            </p:cNvPr>
            <p:cNvSpPr/>
            <p:nvPr/>
          </p:nvSpPr>
          <p:spPr>
            <a:xfrm>
              <a:off x="859888" y="4123296"/>
              <a:ext cx="1865798" cy="610439"/>
            </a:xfrm>
            <a:prstGeom prst="bracePair">
              <a:avLst/>
            </a:prstGeom>
            <a:ln w="19050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F165839A-C022-4FE6-B751-33A073CABADA}"/>
              </a:ext>
            </a:extLst>
          </p:cNvPr>
          <p:cNvGrpSpPr/>
          <p:nvPr/>
        </p:nvGrpSpPr>
        <p:grpSpPr>
          <a:xfrm>
            <a:off x="344304" y="1496740"/>
            <a:ext cx="8127299" cy="2071136"/>
            <a:chOff x="344304" y="1496740"/>
            <a:chExt cx="8127299" cy="2071136"/>
          </a:xfrm>
        </p:grpSpPr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12A9636A-AAEA-4D48-BE4D-55FADFD345BB}"/>
                </a:ext>
              </a:extLst>
            </p:cNvPr>
            <p:cNvSpPr txBox="1"/>
            <p:nvPr/>
          </p:nvSpPr>
          <p:spPr>
            <a:xfrm>
              <a:off x="2033515" y="3004610"/>
              <a:ext cx="6438088" cy="5439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b="0" i="0" dirty="0">
                  <a:latin typeface="Suisse Int'l" panose="020B0504000000000000" pitchFamily="34" charset="77"/>
                </a:rPr>
                <a:t>Vector of regressors (parameters to be identified)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13">
                  <a:extLst>
                    <a:ext uri="{FF2B5EF4-FFF2-40B4-BE49-F238E27FC236}">
                      <a16:creationId xmlns:a16="http://schemas.microsoft.com/office/drawing/2014/main" id="{5893C7F2-044E-4705-A658-2E54AF7D48FA}"/>
                    </a:ext>
                  </a:extLst>
                </p:cNvPr>
                <p:cNvSpPr txBox="1"/>
                <p:nvPr/>
              </p:nvSpPr>
              <p:spPr>
                <a:xfrm>
                  <a:off x="402688" y="1496740"/>
                  <a:ext cx="914400" cy="91440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sSub>
                              <m:sSub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sSub>
                              <m:sSub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sub>
                            </m:sSub>
                          </m:sub>
                        </m:s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sSub>
                              <m:sSub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sub>
                            </m:sSub>
                          </m:sub>
                        </m:s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e>
                          <m:sub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𝛿</m:t>
                            </m:r>
                          </m:sub>
                        </m:s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𝜈</m:t>
                            </m:r>
                          </m:e>
                          <m:sub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GB" sz="2400" b="0" i="0" dirty="0">
                    <a:latin typeface="Suisse Int'l" panose="020B0504000000000000" pitchFamily="34" charset="77"/>
                  </a:endParaRPr>
                </a:p>
              </p:txBody>
            </p:sp>
          </mc:Choice>
          <mc:Fallback xmlns="">
            <p:sp>
              <p:nvSpPr>
                <p:cNvPr id="8" name="TextBox 13">
                  <a:extLst>
                    <a:ext uri="{FF2B5EF4-FFF2-40B4-BE49-F238E27FC236}">
                      <a16:creationId xmlns:a16="http://schemas.microsoft.com/office/drawing/2014/main" id="{5893C7F2-044E-4705-A658-2E54AF7D48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2688" y="1496740"/>
                  <a:ext cx="914400" cy="914400"/>
                </a:xfrm>
                <a:prstGeom prst="rect">
                  <a:avLst/>
                </a:prstGeom>
                <a:blipFill>
                  <a:blip r:embed="rId5"/>
                  <a:stretch>
                    <a:fillRect l="-11333" r="-476667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9" name="Right Brace 16">
              <a:extLst>
                <a:ext uri="{FF2B5EF4-FFF2-40B4-BE49-F238E27FC236}">
                  <a16:creationId xmlns:a16="http://schemas.microsoft.com/office/drawing/2014/main" id="{16A01E90-FD52-449F-8122-8A46F0ED4CDA}"/>
                </a:ext>
              </a:extLst>
            </p:cNvPr>
            <p:cNvSpPr/>
            <p:nvPr/>
          </p:nvSpPr>
          <p:spPr>
            <a:xfrm rot="5400000">
              <a:off x="1341591" y="1706325"/>
              <a:ext cx="153214" cy="515583"/>
            </a:xfrm>
            <a:prstGeom prst="rightBrace">
              <a:avLst/>
            </a:prstGeom>
            <a:ln w="12700" cap="flat">
              <a:solidFill>
                <a:srgbClr val="0070C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ight Brace 27">
              <a:extLst>
                <a:ext uri="{FF2B5EF4-FFF2-40B4-BE49-F238E27FC236}">
                  <a16:creationId xmlns:a16="http://schemas.microsoft.com/office/drawing/2014/main" id="{3690688A-23D8-4529-B906-09F0FAAF4EA3}"/>
                </a:ext>
              </a:extLst>
            </p:cNvPr>
            <p:cNvSpPr/>
            <p:nvPr/>
          </p:nvSpPr>
          <p:spPr>
            <a:xfrm rot="5400000">
              <a:off x="2255395" y="1721132"/>
              <a:ext cx="132418" cy="509693"/>
            </a:xfrm>
            <a:prstGeom prst="rightBrace">
              <a:avLst/>
            </a:prstGeom>
            <a:ln w="12700">
              <a:solidFill>
                <a:srgbClr val="0070C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ight Brace 28">
              <a:extLst>
                <a:ext uri="{FF2B5EF4-FFF2-40B4-BE49-F238E27FC236}">
                  <a16:creationId xmlns:a16="http://schemas.microsoft.com/office/drawing/2014/main" id="{932BA7D9-783F-42B6-97E9-1886F3013EB6}"/>
                </a:ext>
              </a:extLst>
            </p:cNvPr>
            <p:cNvSpPr/>
            <p:nvPr/>
          </p:nvSpPr>
          <p:spPr>
            <a:xfrm rot="5400000">
              <a:off x="3295178" y="1725271"/>
              <a:ext cx="137542" cy="548135"/>
            </a:xfrm>
            <a:prstGeom prst="rightBrace">
              <a:avLst/>
            </a:prstGeom>
            <a:ln w="12700" cap="flat">
              <a:solidFill>
                <a:srgbClr val="0070C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ight Brace 29">
              <a:extLst>
                <a:ext uri="{FF2B5EF4-FFF2-40B4-BE49-F238E27FC236}">
                  <a16:creationId xmlns:a16="http://schemas.microsoft.com/office/drawing/2014/main" id="{520E7D61-DFCB-4C16-903A-4880DED85268}"/>
                </a:ext>
              </a:extLst>
            </p:cNvPr>
            <p:cNvSpPr/>
            <p:nvPr/>
          </p:nvSpPr>
          <p:spPr>
            <a:xfrm rot="5400000">
              <a:off x="4383294" y="1740097"/>
              <a:ext cx="132410" cy="513363"/>
            </a:xfrm>
            <a:prstGeom prst="rightBrace">
              <a:avLst/>
            </a:prstGeom>
            <a:ln w="12700">
              <a:solidFill>
                <a:srgbClr val="0070C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9A44796B-4F59-40E8-A694-480C4BF4C908}"/>
                    </a:ext>
                  </a:extLst>
                </p:cNvPr>
                <p:cNvSpPr txBox="1"/>
                <p:nvPr/>
              </p:nvSpPr>
              <p:spPr>
                <a:xfrm>
                  <a:off x="1155930" y="2263479"/>
                  <a:ext cx="3536951" cy="74930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>
                    <a:defRPr sz="2400" b="0" i="1">
                      <a:latin typeface="Cambria Math" panose="02040503050406030204" pitchFamily="18" charset="0"/>
                    </a:defRPr>
                  </a:lvl1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s-ES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s-E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s-E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ES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s-E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s-ES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s-E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sub>
                                    </m:sSub>
                                    <m:r>
                                      <a:rPr lang="es-ES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s-E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s-ES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s-E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s-ES">
                                            <a:latin typeface="Cambria Math" panose="02040503050406030204" pitchFamily="18" charset="0"/>
                                          </a:rPr>
                                          <m:t>𝛿</m:t>
                                        </m:r>
                                      </m:sub>
                                    </m:sSub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s-ES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9A44796B-4F59-40E8-A694-480C4BF4C9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5930" y="2263479"/>
                  <a:ext cx="3536951" cy="74930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15301346-49EB-4B8D-9B47-D1E18CFFE0ED}"/>
                </a:ext>
              </a:extLst>
            </p:cNvPr>
            <p:cNvSpPr/>
            <p:nvPr/>
          </p:nvSpPr>
          <p:spPr>
            <a:xfrm>
              <a:off x="3359237" y="2070665"/>
              <a:ext cx="220107" cy="476250"/>
            </a:xfrm>
            <a:custGeom>
              <a:avLst/>
              <a:gdLst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54844 w 707232"/>
                <a:gd name="connsiteY2" fmla="*/ 97632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11981 w 707232"/>
                <a:gd name="connsiteY2" fmla="*/ 100014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629387 w 846080"/>
                <a:gd name="connsiteY0" fmla="*/ 0 h 476250"/>
                <a:gd name="connsiteX1" fmla="*/ 607955 w 846080"/>
                <a:gd name="connsiteY1" fmla="*/ 57150 h 476250"/>
                <a:gd name="connsiteX2" fmla="*/ 534136 w 846080"/>
                <a:gd name="connsiteY2" fmla="*/ 100014 h 476250"/>
                <a:gd name="connsiteX3" fmla="*/ 243624 w 846080"/>
                <a:gd name="connsiteY3" fmla="*/ 164307 h 476250"/>
                <a:gd name="connsiteX4" fmla="*/ 24549 w 846080"/>
                <a:gd name="connsiteY4" fmla="*/ 261938 h 476250"/>
                <a:gd name="connsiteX5" fmla="*/ 846080 w 846080"/>
                <a:gd name="connsiteY5" fmla="*/ 476250 h 476250"/>
                <a:gd name="connsiteX0" fmla="*/ 389876 w 611376"/>
                <a:gd name="connsiteY0" fmla="*/ 0 h 476250"/>
                <a:gd name="connsiteX1" fmla="*/ 368444 w 611376"/>
                <a:gd name="connsiteY1" fmla="*/ 57150 h 476250"/>
                <a:gd name="connsiteX2" fmla="*/ 294625 w 611376"/>
                <a:gd name="connsiteY2" fmla="*/ 100014 h 476250"/>
                <a:gd name="connsiteX3" fmla="*/ 4113 w 611376"/>
                <a:gd name="connsiteY3" fmla="*/ 164307 h 476250"/>
                <a:gd name="connsiteX4" fmla="*/ 537513 w 611376"/>
                <a:gd name="connsiteY4" fmla="*/ 319088 h 476250"/>
                <a:gd name="connsiteX5" fmla="*/ 606569 w 611376"/>
                <a:gd name="connsiteY5" fmla="*/ 476250 h 476250"/>
                <a:gd name="connsiteX0" fmla="*/ 387475 w 608975"/>
                <a:gd name="connsiteY0" fmla="*/ 0 h 476250"/>
                <a:gd name="connsiteX1" fmla="*/ 366043 w 608975"/>
                <a:gd name="connsiteY1" fmla="*/ 57150 h 476250"/>
                <a:gd name="connsiteX2" fmla="*/ 1712 w 608975"/>
                <a:gd name="connsiteY2" fmla="*/ 164307 h 476250"/>
                <a:gd name="connsiteX3" fmla="*/ 535112 w 608975"/>
                <a:gd name="connsiteY3" fmla="*/ 319088 h 476250"/>
                <a:gd name="connsiteX4" fmla="*/ 604168 w 608975"/>
                <a:gd name="connsiteY4" fmla="*/ 476250 h 476250"/>
                <a:gd name="connsiteX0" fmla="*/ 29396 w 250896"/>
                <a:gd name="connsiteY0" fmla="*/ 0 h 476250"/>
                <a:gd name="connsiteX1" fmla="*/ 7964 w 250896"/>
                <a:gd name="connsiteY1" fmla="*/ 57150 h 476250"/>
                <a:gd name="connsiteX2" fmla="*/ 177033 w 250896"/>
                <a:gd name="connsiteY2" fmla="*/ 319088 h 476250"/>
                <a:gd name="connsiteX3" fmla="*/ 246089 w 250896"/>
                <a:gd name="connsiteY3" fmla="*/ 476250 h 476250"/>
                <a:gd name="connsiteX0" fmla="*/ 823 w 217518"/>
                <a:gd name="connsiteY0" fmla="*/ 0 h 476250"/>
                <a:gd name="connsiteX1" fmla="*/ 50828 w 217518"/>
                <a:gd name="connsiteY1" fmla="*/ 85725 h 476250"/>
                <a:gd name="connsiteX2" fmla="*/ 148460 w 217518"/>
                <a:gd name="connsiteY2" fmla="*/ 319088 h 476250"/>
                <a:gd name="connsiteX3" fmla="*/ 217516 w 217518"/>
                <a:gd name="connsiteY3" fmla="*/ 476250 h 476250"/>
                <a:gd name="connsiteX0" fmla="*/ 1055 w 220107"/>
                <a:gd name="connsiteY0" fmla="*/ 0 h 476250"/>
                <a:gd name="connsiteX1" fmla="*/ 51060 w 220107"/>
                <a:gd name="connsiteY1" fmla="*/ 85725 h 476250"/>
                <a:gd name="connsiteX2" fmla="*/ 201080 w 220107"/>
                <a:gd name="connsiteY2" fmla="*/ 309563 h 476250"/>
                <a:gd name="connsiteX3" fmla="*/ 217748 w 220107"/>
                <a:gd name="connsiteY3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107" h="476250">
                  <a:moveTo>
                    <a:pt x="1055" y="0"/>
                  </a:moveTo>
                  <a:cubicBezTo>
                    <a:pt x="-5296" y="20439"/>
                    <a:pt x="17723" y="34131"/>
                    <a:pt x="51060" y="85725"/>
                  </a:cubicBezTo>
                  <a:cubicBezTo>
                    <a:pt x="84397" y="137319"/>
                    <a:pt x="173299" y="244475"/>
                    <a:pt x="201080" y="309563"/>
                  </a:cubicBezTo>
                  <a:cubicBezTo>
                    <a:pt x="228861" y="374651"/>
                    <a:pt x="218145" y="458788"/>
                    <a:pt x="217748" y="476250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2243DD17-3FD2-41F7-BE54-ABDDCE030580}"/>
                </a:ext>
              </a:extLst>
            </p:cNvPr>
            <p:cNvSpPr/>
            <p:nvPr/>
          </p:nvSpPr>
          <p:spPr>
            <a:xfrm>
              <a:off x="4070215" y="2069871"/>
              <a:ext cx="373857" cy="407195"/>
            </a:xfrm>
            <a:custGeom>
              <a:avLst/>
              <a:gdLst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54844 w 707232"/>
                <a:gd name="connsiteY2" fmla="*/ 97632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11981 w 707232"/>
                <a:gd name="connsiteY2" fmla="*/ 100014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707232 w 1010213"/>
                <a:gd name="connsiteY0" fmla="*/ 0 h 395288"/>
                <a:gd name="connsiteX1" fmla="*/ 1009650 w 1010213"/>
                <a:gd name="connsiteY1" fmla="*/ 166688 h 395288"/>
                <a:gd name="connsiteX2" fmla="*/ 611981 w 1010213"/>
                <a:gd name="connsiteY2" fmla="*/ 100014 h 395288"/>
                <a:gd name="connsiteX3" fmla="*/ 321469 w 1010213"/>
                <a:gd name="connsiteY3" fmla="*/ 164307 h 395288"/>
                <a:gd name="connsiteX4" fmla="*/ 102394 w 1010213"/>
                <a:gd name="connsiteY4" fmla="*/ 261938 h 395288"/>
                <a:gd name="connsiteX5" fmla="*/ 0 w 1010213"/>
                <a:gd name="connsiteY5" fmla="*/ 395288 h 395288"/>
                <a:gd name="connsiteX0" fmla="*/ 1145382 w 1145382"/>
                <a:gd name="connsiteY0" fmla="*/ 0 h 361950"/>
                <a:gd name="connsiteX1" fmla="*/ 1009650 w 1145382"/>
                <a:gd name="connsiteY1" fmla="*/ 133350 h 361950"/>
                <a:gd name="connsiteX2" fmla="*/ 611981 w 1145382"/>
                <a:gd name="connsiteY2" fmla="*/ 66676 h 361950"/>
                <a:gd name="connsiteX3" fmla="*/ 321469 w 1145382"/>
                <a:gd name="connsiteY3" fmla="*/ 130969 h 361950"/>
                <a:gd name="connsiteX4" fmla="*/ 102394 w 1145382"/>
                <a:gd name="connsiteY4" fmla="*/ 228600 h 361950"/>
                <a:gd name="connsiteX5" fmla="*/ 0 w 1145382"/>
                <a:gd name="connsiteY5" fmla="*/ 361950 h 361950"/>
                <a:gd name="connsiteX0" fmla="*/ 1171576 w 1171576"/>
                <a:gd name="connsiteY0" fmla="*/ 0 h 376238"/>
                <a:gd name="connsiteX1" fmla="*/ 1009650 w 1171576"/>
                <a:gd name="connsiteY1" fmla="*/ 147638 h 376238"/>
                <a:gd name="connsiteX2" fmla="*/ 611981 w 1171576"/>
                <a:gd name="connsiteY2" fmla="*/ 80964 h 376238"/>
                <a:gd name="connsiteX3" fmla="*/ 321469 w 1171576"/>
                <a:gd name="connsiteY3" fmla="*/ 145257 h 376238"/>
                <a:gd name="connsiteX4" fmla="*/ 102394 w 1171576"/>
                <a:gd name="connsiteY4" fmla="*/ 242888 h 376238"/>
                <a:gd name="connsiteX5" fmla="*/ 0 w 1171576"/>
                <a:gd name="connsiteY5" fmla="*/ 376238 h 376238"/>
                <a:gd name="connsiteX0" fmla="*/ 1171576 w 1171576"/>
                <a:gd name="connsiteY0" fmla="*/ 0 h 376238"/>
                <a:gd name="connsiteX1" fmla="*/ 1066800 w 1171576"/>
                <a:gd name="connsiteY1" fmla="*/ 150020 h 376238"/>
                <a:gd name="connsiteX2" fmla="*/ 611981 w 1171576"/>
                <a:gd name="connsiteY2" fmla="*/ 80964 h 376238"/>
                <a:gd name="connsiteX3" fmla="*/ 321469 w 1171576"/>
                <a:gd name="connsiteY3" fmla="*/ 145257 h 376238"/>
                <a:gd name="connsiteX4" fmla="*/ 102394 w 1171576"/>
                <a:gd name="connsiteY4" fmla="*/ 242888 h 376238"/>
                <a:gd name="connsiteX5" fmla="*/ 0 w 1171576"/>
                <a:gd name="connsiteY5" fmla="*/ 376238 h 376238"/>
                <a:gd name="connsiteX0" fmla="*/ 1159670 w 1159670"/>
                <a:gd name="connsiteY0" fmla="*/ 0 h 373857"/>
                <a:gd name="connsiteX1" fmla="*/ 1066800 w 1159670"/>
                <a:gd name="connsiteY1" fmla="*/ 147639 h 373857"/>
                <a:gd name="connsiteX2" fmla="*/ 611981 w 1159670"/>
                <a:gd name="connsiteY2" fmla="*/ 78583 h 373857"/>
                <a:gd name="connsiteX3" fmla="*/ 321469 w 1159670"/>
                <a:gd name="connsiteY3" fmla="*/ 142876 h 373857"/>
                <a:gd name="connsiteX4" fmla="*/ 102394 w 1159670"/>
                <a:gd name="connsiteY4" fmla="*/ 240507 h 373857"/>
                <a:gd name="connsiteX5" fmla="*/ 0 w 1159670"/>
                <a:gd name="connsiteY5" fmla="*/ 373857 h 373857"/>
                <a:gd name="connsiteX0" fmla="*/ 1159670 w 1159670"/>
                <a:gd name="connsiteY0" fmla="*/ 0 h 373857"/>
                <a:gd name="connsiteX1" fmla="*/ 1066800 w 1159670"/>
                <a:gd name="connsiteY1" fmla="*/ 147639 h 373857"/>
                <a:gd name="connsiteX2" fmla="*/ 883444 w 1159670"/>
                <a:gd name="connsiteY2" fmla="*/ 102396 h 373857"/>
                <a:gd name="connsiteX3" fmla="*/ 321469 w 1159670"/>
                <a:gd name="connsiteY3" fmla="*/ 142876 h 373857"/>
                <a:gd name="connsiteX4" fmla="*/ 102394 w 1159670"/>
                <a:gd name="connsiteY4" fmla="*/ 240507 h 373857"/>
                <a:gd name="connsiteX5" fmla="*/ 0 w 1159670"/>
                <a:gd name="connsiteY5" fmla="*/ 373857 h 373857"/>
                <a:gd name="connsiteX0" fmla="*/ 1159670 w 1159670"/>
                <a:gd name="connsiteY0" fmla="*/ 0 h 373857"/>
                <a:gd name="connsiteX1" fmla="*/ 1066800 w 1159670"/>
                <a:gd name="connsiteY1" fmla="*/ 147639 h 373857"/>
                <a:gd name="connsiteX2" fmla="*/ 883444 w 1159670"/>
                <a:gd name="connsiteY2" fmla="*/ 102396 h 373857"/>
                <a:gd name="connsiteX3" fmla="*/ 611981 w 1159670"/>
                <a:gd name="connsiteY3" fmla="*/ 190501 h 373857"/>
                <a:gd name="connsiteX4" fmla="*/ 102394 w 1159670"/>
                <a:gd name="connsiteY4" fmla="*/ 240507 h 373857"/>
                <a:gd name="connsiteX5" fmla="*/ 0 w 1159670"/>
                <a:gd name="connsiteY5" fmla="*/ 373857 h 373857"/>
                <a:gd name="connsiteX0" fmla="*/ 1159670 w 1159670"/>
                <a:gd name="connsiteY0" fmla="*/ 0 h 373857"/>
                <a:gd name="connsiteX1" fmla="*/ 1066800 w 1159670"/>
                <a:gd name="connsiteY1" fmla="*/ 147639 h 373857"/>
                <a:gd name="connsiteX2" fmla="*/ 883444 w 1159670"/>
                <a:gd name="connsiteY2" fmla="*/ 102396 h 373857"/>
                <a:gd name="connsiteX3" fmla="*/ 611981 w 1159670"/>
                <a:gd name="connsiteY3" fmla="*/ 190501 h 373857"/>
                <a:gd name="connsiteX4" fmla="*/ 469107 w 1159670"/>
                <a:gd name="connsiteY4" fmla="*/ 250032 h 373857"/>
                <a:gd name="connsiteX5" fmla="*/ 0 w 1159670"/>
                <a:gd name="connsiteY5" fmla="*/ 373857 h 373857"/>
                <a:gd name="connsiteX0" fmla="*/ 691614 w 691614"/>
                <a:gd name="connsiteY0" fmla="*/ 0 h 369095"/>
                <a:gd name="connsiteX1" fmla="*/ 598744 w 691614"/>
                <a:gd name="connsiteY1" fmla="*/ 147639 h 369095"/>
                <a:gd name="connsiteX2" fmla="*/ 415388 w 691614"/>
                <a:gd name="connsiteY2" fmla="*/ 102396 h 369095"/>
                <a:gd name="connsiteX3" fmla="*/ 143925 w 691614"/>
                <a:gd name="connsiteY3" fmla="*/ 190501 h 369095"/>
                <a:gd name="connsiteX4" fmla="*/ 1051 w 691614"/>
                <a:gd name="connsiteY4" fmla="*/ 250032 h 369095"/>
                <a:gd name="connsiteX5" fmla="*/ 212982 w 691614"/>
                <a:gd name="connsiteY5" fmla="*/ 369095 h 369095"/>
                <a:gd name="connsiteX0" fmla="*/ 547820 w 547820"/>
                <a:gd name="connsiteY0" fmla="*/ 0 h 369095"/>
                <a:gd name="connsiteX1" fmla="*/ 454950 w 547820"/>
                <a:gd name="connsiteY1" fmla="*/ 147639 h 369095"/>
                <a:gd name="connsiteX2" fmla="*/ 271594 w 547820"/>
                <a:gd name="connsiteY2" fmla="*/ 102396 h 369095"/>
                <a:gd name="connsiteX3" fmla="*/ 131 w 547820"/>
                <a:gd name="connsiteY3" fmla="*/ 190501 h 369095"/>
                <a:gd name="connsiteX4" fmla="*/ 233495 w 547820"/>
                <a:gd name="connsiteY4" fmla="*/ 235744 h 369095"/>
                <a:gd name="connsiteX5" fmla="*/ 69188 w 547820"/>
                <a:gd name="connsiteY5" fmla="*/ 369095 h 369095"/>
                <a:gd name="connsiteX0" fmla="*/ 478632 w 478632"/>
                <a:gd name="connsiteY0" fmla="*/ 0 h 369095"/>
                <a:gd name="connsiteX1" fmla="*/ 385762 w 478632"/>
                <a:gd name="connsiteY1" fmla="*/ 147639 h 369095"/>
                <a:gd name="connsiteX2" fmla="*/ 202406 w 478632"/>
                <a:gd name="connsiteY2" fmla="*/ 102396 h 369095"/>
                <a:gd name="connsiteX3" fmla="*/ 269080 w 478632"/>
                <a:gd name="connsiteY3" fmla="*/ 152401 h 369095"/>
                <a:gd name="connsiteX4" fmla="*/ 164307 w 478632"/>
                <a:gd name="connsiteY4" fmla="*/ 235744 h 369095"/>
                <a:gd name="connsiteX5" fmla="*/ 0 w 478632"/>
                <a:gd name="connsiteY5" fmla="*/ 369095 h 369095"/>
                <a:gd name="connsiteX0" fmla="*/ 478632 w 478632"/>
                <a:gd name="connsiteY0" fmla="*/ 0 h 369095"/>
                <a:gd name="connsiteX1" fmla="*/ 385762 w 478632"/>
                <a:gd name="connsiteY1" fmla="*/ 147639 h 369095"/>
                <a:gd name="connsiteX2" fmla="*/ 364331 w 478632"/>
                <a:gd name="connsiteY2" fmla="*/ 145259 h 369095"/>
                <a:gd name="connsiteX3" fmla="*/ 269080 w 478632"/>
                <a:gd name="connsiteY3" fmla="*/ 152401 h 369095"/>
                <a:gd name="connsiteX4" fmla="*/ 164307 w 478632"/>
                <a:gd name="connsiteY4" fmla="*/ 235744 h 369095"/>
                <a:gd name="connsiteX5" fmla="*/ 0 w 478632"/>
                <a:gd name="connsiteY5" fmla="*/ 369095 h 369095"/>
                <a:gd name="connsiteX0" fmla="*/ 478632 w 478632"/>
                <a:gd name="connsiteY0" fmla="*/ 0 h 369095"/>
                <a:gd name="connsiteX1" fmla="*/ 385762 w 478632"/>
                <a:gd name="connsiteY1" fmla="*/ 147639 h 369095"/>
                <a:gd name="connsiteX2" fmla="*/ 269080 w 478632"/>
                <a:gd name="connsiteY2" fmla="*/ 152401 h 369095"/>
                <a:gd name="connsiteX3" fmla="*/ 164307 w 478632"/>
                <a:gd name="connsiteY3" fmla="*/ 235744 h 369095"/>
                <a:gd name="connsiteX4" fmla="*/ 0 w 478632"/>
                <a:gd name="connsiteY4" fmla="*/ 369095 h 369095"/>
                <a:gd name="connsiteX0" fmla="*/ 478632 w 478632"/>
                <a:gd name="connsiteY0" fmla="*/ 0 h 369095"/>
                <a:gd name="connsiteX1" fmla="*/ 269080 w 478632"/>
                <a:gd name="connsiteY1" fmla="*/ 152401 h 369095"/>
                <a:gd name="connsiteX2" fmla="*/ 164307 w 478632"/>
                <a:gd name="connsiteY2" fmla="*/ 235744 h 369095"/>
                <a:gd name="connsiteX3" fmla="*/ 0 w 478632"/>
                <a:gd name="connsiteY3" fmla="*/ 369095 h 369095"/>
                <a:gd name="connsiteX0" fmla="*/ 373857 w 373857"/>
                <a:gd name="connsiteY0" fmla="*/ 0 h 407195"/>
                <a:gd name="connsiteX1" fmla="*/ 164305 w 373857"/>
                <a:gd name="connsiteY1" fmla="*/ 152401 h 407195"/>
                <a:gd name="connsiteX2" fmla="*/ 59532 w 373857"/>
                <a:gd name="connsiteY2" fmla="*/ 235744 h 407195"/>
                <a:gd name="connsiteX3" fmla="*/ 0 w 373857"/>
                <a:gd name="connsiteY3" fmla="*/ 407195 h 4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857" h="407195">
                  <a:moveTo>
                    <a:pt x="373857" y="0"/>
                  </a:moveTo>
                  <a:lnTo>
                    <a:pt x="164305" y="152401"/>
                  </a:lnTo>
                  <a:cubicBezTo>
                    <a:pt x="130968" y="167482"/>
                    <a:pt x="86916" y="193278"/>
                    <a:pt x="59532" y="235744"/>
                  </a:cubicBezTo>
                  <a:cubicBezTo>
                    <a:pt x="32148" y="278210"/>
                    <a:pt x="397" y="389733"/>
                    <a:pt x="0" y="407195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4B41B3F1-AF2B-446A-8975-9971D165CA24}"/>
                </a:ext>
              </a:extLst>
            </p:cNvPr>
            <p:cNvSpPr/>
            <p:nvPr/>
          </p:nvSpPr>
          <p:spPr>
            <a:xfrm>
              <a:off x="1315294" y="2752429"/>
              <a:ext cx="649280" cy="374650"/>
            </a:xfrm>
            <a:custGeom>
              <a:avLst/>
              <a:gdLst>
                <a:gd name="connsiteX0" fmla="*/ 26980 w 649280"/>
                <a:gd name="connsiteY0" fmla="*/ 0 h 374650"/>
                <a:gd name="connsiteX1" fmla="*/ 20630 w 649280"/>
                <a:gd name="connsiteY1" fmla="*/ 184150 h 374650"/>
                <a:gd name="connsiteX2" fmla="*/ 255580 w 649280"/>
                <a:gd name="connsiteY2" fmla="*/ 330200 h 374650"/>
                <a:gd name="connsiteX3" fmla="*/ 649280 w 649280"/>
                <a:gd name="connsiteY3" fmla="*/ 37465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280" h="374650">
                  <a:moveTo>
                    <a:pt x="26980" y="0"/>
                  </a:moveTo>
                  <a:cubicBezTo>
                    <a:pt x="4755" y="64558"/>
                    <a:pt x="-17470" y="129117"/>
                    <a:pt x="20630" y="184150"/>
                  </a:cubicBezTo>
                  <a:cubicBezTo>
                    <a:pt x="58730" y="239183"/>
                    <a:pt x="150805" y="298450"/>
                    <a:pt x="255580" y="330200"/>
                  </a:cubicBezTo>
                  <a:cubicBezTo>
                    <a:pt x="360355" y="361950"/>
                    <a:pt x="595305" y="357717"/>
                    <a:pt x="649280" y="374650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3FE9A317-99AB-44D5-8FAE-A693949129AD}"/>
                </a:ext>
              </a:extLst>
            </p:cNvPr>
            <p:cNvSpPr txBox="1"/>
            <p:nvPr/>
          </p:nvSpPr>
          <p:spPr>
            <a:xfrm>
              <a:off x="1317088" y="3109684"/>
              <a:ext cx="1259363" cy="2286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endParaRPr lang="en-GB" b="0" i="0" dirty="0">
                <a:latin typeface="Suisse Int'l" panose="020B0504000000000000" pitchFamily="34" charset="77"/>
              </a:endParaRPr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48F1892D-FAD0-4914-9961-5C0D11019CE6}"/>
                </a:ext>
              </a:extLst>
            </p:cNvPr>
            <p:cNvSpPr/>
            <p:nvPr/>
          </p:nvSpPr>
          <p:spPr>
            <a:xfrm>
              <a:off x="2318670" y="2080072"/>
              <a:ext cx="623806" cy="457200"/>
            </a:xfrm>
            <a:custGeom>
              <a:avLst/>
              <a:gdLst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54844 w 707232"/>
                <a:gd name="connsiteY2" fmla="*/ 97632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11981 w 707232"/>
                <a:gd name="connsiteY2" fmla="*/ 100014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629387 w 846080"/>
                <a:gd name="connsiteY0" fmla="*/ 0 h 476250"/>
                <a:gd name="connsiteX1" fmla="*/ 607955 w 846080"/>
                <a:gd name="connsiteY1" fmla="*/ 57150 h 476250"/>
                <a:gd name="connsiteX2" fmla="*/ 534136 w 846080"/>
                <a:gd name="connsiteY2" fmla="*/ 100014 h 476250"/>
                <a:gd name="connsiteX3" fmla="*/ 243624 w 846080"/>
                <a:gd name="connsiteY3" fmla="*/ 164307 h 476250"/>
                <a:gd name="connsiteX4" fmla="*/ 24549 w 846080"/>
                <a:gd name="connsiteY4" fmla="*/ 261938 h 476250"/>
                <a:gd name="connsiteX5" fmla="*/ 846080 w 846080"/>
                <a:gd name="connsiteY5" fmla="*/ 476250 h 476250"/>
                <a:gd name="connsiteX0" fmla="*/ 389876 w 611376"/>
                <a:gd name="connsiteY0" fmla="*/ 0 h 476250"/>
                <a:gd name="connsiteX1" fmla="*/ 368444 w 611376"/>
                <a:gd name="connsiteY1" fmla="*/ 57150 h 476250"/>
                <a:gd name="connsiteX2" fmla="*/ 294625 w 611376"/>
                <a:gd name="connsiteY2" fmla="*/ 100014 h 476250"/>
                <a:gd name="connsiteX3" fmla="*/ 4113 w 611376"/>
                <a:gd name="connsiteY3" fmla="*/ 164307 h 476250"/>
                <a:gd name="connsiteX4" fmla="*/ 537513 w 611376"/>
                <a:gd name="connsiteY4" fmla="*/ 319088 h 476250"/>
                <a:gd name="connsiteX5" fmla="*/ 606569 w 611376"/>
                <a:gd name="connsiteY5" fmla="*/ 476250 h 476250"/>
                <a:gd name="connsiteX0" fmla="*/ 387475 w 608975"/>
                <a:gd name="connsiteY0" fmla="*/ 0 h 476250"/>
                <a:gd name="connsiteX1" fmla="*/ 366043 w 608975"/>
                <a:gd name="connsiteY1" fmla="*/ 57150 h 476250"/>
                <a:gd name="connsiteX2" fmla="*/ 1712 w 608975"/>
                <a:gd name="connsiteY2" fmla="*/ 164307 h 476250"/>
                <a:gd name="connsiteX3" fmla="*/ 535112 w 608975"/>
                <a:gd name="connsiteY3" fmla="*/ 319088 h 476250"/>
                <a:gd name="connsiteX4" fmla="*/ 604168 w 608975"/>
                <a:gd name="connsiteY4" fmla="*/ 476250 h 476250"/>
                <a:gd name="connsiteX0" fmla="*/ 29396 w 250896"/>
                <a:gd name="connsiteY0" fmla="*/ 0 h 476250"/>
                <a:gd name="connsiteX1" fmla="*/ 7964 w 250896"/>
                <a:gd name="connsiteY1" fmla="*/ 57150 h 476250"/>
                <a:gd name="connsiteX2" fmla="*/ 177033 w 250896"/>
                <a:gd name="connsiteY2" fmla="*/ 319088 h 476250"/>
                <a:gd name="connsiteX3" fmla="*/ 246089 w 250896"/>
                <a:gd name="connsiteY3" fmla="*/ 476250 h 476250"/>
                <a:gd name="connsiteX0" fmla="*/ 823 w 217518"/>
                <a:gd name="connsiteY0" fmla="*/ 0 h 476250"/>
                <a:gd name="connsiteX1" fmla="*/ 50828 w 217518"/>
                <a:gd name="connsiteY1" fmla="*/ 85725 h 476250"/>
                <a:gd name="connsiteX2" fmla="*/ 148460 w 217518"/>
                <a:gd name="connsiteY2" fmla="*/ 319088 h 476250"/>
                <a:gd name="connsiteX3" fmla="*/ 217516 w 217518"/>
                <a:gd name="connsiteY3" fmla="*/ 476250 h 476250"/>
                <a:gd name="connsiteX0" fmla="*/ 1055 w 220107"/>
                <a:gd name="connsiteY0" fmla="*/ 0 h 476250"/>
                <a:gd name="connsiteX1" fmla="*/ 51060 w 220107"/>
                <a:gd name="connsiteY1" fmla="*/ 85725 h 476250"/>
                <a:gd name="connsiteX2" fmla="*/ 201080 w 220107"/>
                <a:gd name="connsiteY2" fmla="*/ 309563 h 476250"/>
                <a:gd name="connsiteX3" fmla="*/ 217748 w 220107"/>
                <a:gd name="connsiteY3" fmla="*/ 476250 h 476250"/>
                <a:gd name="connsiteX0" fmla="*/ 82 w 623946"/>
                <a:gd name="connsiteY0" fmla="*/ 0 h 457200"/>
                <a:gd name="connsiteX1" fmla="*/ 454899 w 623946"/>
                <a:gd name="connsiteY1" fmla="*/ 66675 h 457200"/>
                <a:gd name="connsiteX2" fmla="*/ 604919 w 623946"/>
                <a:gd name="connsiteY2" fmla="*/ 290513 h 457200"/>
                <a:gd name="connsiteX3" fmla="*/ 621587 w 623946"/>
                <a:gd name="connsiteY3" fmla="*/ 457200 h 457200"/>
                <a:gd name="connsiteX0" fmla="*/ 1989 w 650587"/>
                <a:gd name="connsiteY0" fmla="*/ 0 h 457200"/>
                <a:gd name="connsiteX1" fmla="*/ 99619 w 650587"/>
                <a:gd name="connsiteY1" fmla="*/ 104775 h 457200"/>
                <a:gd name="connsiteX2" fmla="*/ 606826 w 650587"/>
                <a:gd name="connsiteY2" fmla="*/ 290513 h 457200"/>
                <a:gd name="connsiteX3" fmla="*/ 623494 w 650587"/>
                <a:gd name="connsiteY3" fmla="*/ 457200 h 457200"/>
                <a:gd name="connsiteX0" fmla="*/ 1385 w 623806"/>
                <a:gd name="connsiteY0" fmla="*/ 0 h 457200"/>
                <a:gd name="connsiteX1" fmla="*/ 99015 w 623806"/>
                <a:gd name="connsiteY1" fmla="*/ 104775 h 457200"/>
                <a:gd name="connsiteX2" fmla="*/ 549072 w 623806"/>
                <a:gd name="connsiteY2" fmla="*/ 247651 h 457200"/>
                <a:gd name="connsiteX3" fmla="*/ 622890 w 623806"/>
                <a:gd name="connsiteY3" fmla="*/ 4572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3806" h="457200">
                  <a:moveTo>
                    <a:pt x="1385" y="0"/>
                  </a:moveTo>
                  <a:cubicBezTo>
                    <a:pt x="-4966" y="20439"/>
                    <a:pt x="7734" y="63500"/>
                    <a:pt x="99015" y="104775"/>
                  </a:cubicBezTo>
                  <a:cubicBezTo>
                    <a:pt x="190296" y="146050"/>
                    <a:pt x="461760" y="188914"/>
                    <a:pt x="549072" y="247651"/>
                  </a:cubicBezTo>
                  <a:cubicBezTo>
                    <a:pt x="636384" y="306388"/>
                    <a:pt x="623287" y="439738"/>
                    <a:pt x="622890" y="457200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3F1AB9A-80F9-4E26-BC2E-B6CD1B898B22}"/>
                </a:ext>
              </a:extLst>
            </p:cNvPr>
            <p:cNvSpPr/>
            <p:nvPr/>
          </p:nvSpPr>
          <p:spPr>
            <a:xfrm>
              <a:off x="1415336" y="2064355"/>
              <a:ext cx="893281" cy="438150"/>
            </a:xfrm>
            <a:custGeom>
              <a:avLst/>
              <a:gdLst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54844 w 707232"/>
                <a:gd name="connsiteY2" fmla="*/ 97632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707232 w 707232"/>
                <a:gd name="connsiteY0" fmla="*/ 0 h 395288"/>
                <a:gd name="connsiteX1" fmla="*/ 685800 w 707232"/>
                <a:gd name="connsiteY1" fmla="*/ 57150 h 395288"/>
                <a:gd name="connsiteX2" fmla="*/ 611981 w 707232"/>
                <a:gd name="connsiteY2" fmla="*/ 100014 h 395288"/>
                <a:gd name="connsiteX3" fmla="*/ 321469 w 707232"/>
                <a:gd name="connsiteY3" fmla="*/ 164307 h 395288"/>
                <a:gd name="connsiteX4" fmla="*/ 102394 w 707232"/>
                <a:gd name="connsiteY4" fmla="*/ 261938 h 395288"/>
                <a:gd name="connsiteX5" fmla="*/ 0 w 707232"/>
                <a:gd name="connsiteY5" fmla="*/ 395288 h 395288"/>
                <a:gd name="connsiteX0" fmla="*/ 629387 w 846080"/>
                <a:gd name="connsiteY0" fmla="*/ 0 h 476250"/>
                <a:gd name="connsiteX1" fmla="*/ 607955 w 846080"/>
                <a:gd name="connsiteY1" fmla="*/ 57150 h 476250"/>
                <a:gd name="connsiteX2" fmla="*/ 534136 w 846080"/>
                <a:gd name="connsiteY2" fmla="*/ 100014 h 476250"/>
                <a:gd name="connsiteX3" fmla="*/ 243624 w 846080"/>
                <a:gd name="connsiteY3" fmla="*/ 164307 h 476250"/>
                <a:gd name="connsiteX4" fmla="*/ 24549 w 846080"/>
                <a:gd name="connsiteY4" fmla="*/ 261938 h 476250"/>
                <a:gd name="connsiteX5" fmla="*/ 846080 w 846080"/>
                <a:gd name="connsiteY5" fmla="*/ 476250 h 476250"/>
                <a:gd name="connsiteX0" fmla="*/ 389876 w 611376"/>
                <a:gd name="connsiteY0" fmla="*/ 0 h 476250"/>
                <a:gd name="connsiteX1" fmla="*/ 368444 w 611376"/>
                <a:gd name="connsiteY1" fmla="*/ 57150 h 476250"/>
                <a:gd name="connsiteX2" fmla="*/ 294625 w 611376"/>
                <a:gd name="connsiteY2" fmla="*/ 100014 h 476250"/>
                <a:gd name="connsiteX3" fmla="*/ 4113 w 611376"/>
                <a:gd name="connsiteY3" fmla="*/ 164307 h 476250"/>
                <a:gd name="connsiteX4" fmla="*/ 537513 w 611376"/>
                <a:gd name="connsiteY4" fmla="*/ 319088 h 476250"/>
                <a:gd name="connsiteX5" fmla="*/ 606569 w 611376"/>
                <a:gd name="connsiteY5" fmla="*/ 476250 h 476250"/>
                <a:gd name="connsiteX0" fmla="*/ 387475 w 608975"/>
                <a:gd name="connsiteY0" fmla="*/ 0 h 476250"/>
                <a:gd name="connsiteX1" fmla="*/ 366043 w 608975"/>
                <a:gd name="connsiteY1" fmla="*/ 57150 h 476250"/>
                <a:gd name="connsiteX2" fmla="*/ 1712 w 608975"/>
                <a:gd name="connsiteY2" fmla="*/ 164307 h 476250"/>
                <a:gd name="connsiteX3" fmla="*/ 535112 w 608975"/>
                <a:gd name="connsiteY3" fmla="*/ 319088 h 476250"/>
                <a:gd name="connsiteX4" fmla="*/ 604168 w 608975"/>
                <a:gd name="connsiteY4" fmla="*/ 476250 h 476250"/>
                <a:gd name="connsiteX0" fmla="*/ 29396 w 250896"/>
                <a:gd name="connsiteY0" fmla="*/ 0 h 476250"/>
                <a:gd name="connsiteX1" fmla="*/ 7964 w 250896"/>
                <a:gd name="connsiteY1" fmla="*/ 57150 h 476250"/>
                <a:gd name="connsiteX2" fmla="*/ 177033 w 250896"/>
                <a:gd name="connsiteY2" fmla="*/ 319088 h 476250"/>
                <a:gd name="connsiteX3" fmla="*/ 246089 w 250896"/>
                <a:gd name="connsiteY3" fmla="*/ 476250 h 476250"/>
                <a:gd name="connsiteX0" fmla="*/ 823 w 217518"/>
                <a:gd name="connsiteY0" fmla="*/ 0 h 476250"/>
                <a:gd name="connsiteX1" fmla="*/ 50828 w 217518"/>
                <a:gd name="connsiteY1" fmla="*/ 85725 h 476250"/>
                <a:gd name="connsiteX2" fmla="*/ 148460 w 217518"/>
                <a:gd name="connsiteY2" fmla="*/ 319088 h 476250"/>
                <a:gd name="connsiteX3" fmla="*/ 217516 w 217518"/>
                <a:gd name="connsiteY3" fmla="*/ 476250 h 476250"/>
                <a:gd name="connsiteX0" fmla="*/ 1055 w 220107"/>
                <a:gd name="connsiteY0" fmla="*/ 0 h 476250"/>
                <a:gd name="connsiteX1" fmla="*/ 51060 w 220107"/>
                <a:gd name="connsiteY1" fmla="*/ 85725 h 476250"/>
                <a:gd name="connsiteX2" fmla="*/ 201080 w 220107"/>
                <a:gd name="connsiteY2" fmla="*/ 309563 h 476250"/>
                <a:gd name="connsiteX3" fmla="*/ 217748 w 220107"/>
                <a:gd name="connsiteY3" fmla="*/ 476250 h 476250"/>
                <a:gd name="connsiteX0" fmla="*/ 82 w 623946"/>
                <a:gd name="connsiteY0" fmla="*/ 0 h 457200"/>
                <a:gd name="connsiteX1" fmla="*/ 454899 w 623946"/>
                <a:gd name="connsiteY1" fmla="*/ 66675 h 457200"/>
                <a:gd name="connsiteX2" fmla="*/ 604919 w 623946"/>
                <a:gd name="connsiteY2" fmla="*/ 290513 h 457200"/>
                <a:gd name="connsiteX3" fmla="*/ 621587 w 623946"/>
                <a:gd name="connsiteY3" fmla="*/ 457200 h 457200"/>
                <a:gd name="connsiteX0" fmla="*/ 1989 w 650587"/>
                <a:gd name="connsiteY0" fmla="*/ 0 h 457200"/>
                <a:gd name="connsiteX1" fmla="*/ 99619 w 650587"/>
                <a:gd name="connsiteY1" fmla="*/ 104775 h 457200"/>
                <a:gd name="connsiteX2" fmla="*/ 606826 w 650587"/>
                <a:gd name="connsiteY2" fmla="*/ 290513 h 457200"/>
                <a:gd name="connsiteX3" fmla="*/ 623494 w 650587"/>
                <a:gd name="connsiteY3" fmla="*/ 457200 h 457200"/>
                <a:gd name="connsiteX0" fmla="*/ 1385 w 623806"/>
                <a:gd name="connsiteY0" fmla="*/ 0 h 457200"/>
                <a:gd name="connsiteX1" fmla="*/ 99015 w 623806"/>
                <a:gd name="connsiteY1" fmla="*/ 104775 h 457200"/>
                <a:gd name="connsiteX2" fmla="*/ 549072 w 623806"/>
                <a:gd name="connsiteY2" fmla="*/ 247651 h 457200"/>
                <a:gd name="connsiteX3" fmla="*/ 622890 w 623806"/>
                <a:gd name="connsiteY3" fmla="*/ 457200 h 457200"/>
                <a:gd name="connsiteX0" fmla="*/ 130 w 879726"/>
                <a:gd name="connsiteY0" fmla="*/ 0 h 438150"/>
                <a:gd name="connsiteX1" fmla="*/ 354935 w 879726"/>
                <a:gd name="connsiteY1" fmla="*/ 85725 h 438150"/>
                <a:gd name="connsiteX2" fmla="*/ 804992 w 879726"/>
                <a:gd name="connsiteY2" fmla="*/ 228601 h 438150"/>
                <a:gd name="connsiteX3" fmla="*/ 878810 w 879726"/>
                <a:gd name="connsiteY3" fmla="*/ 438150 h 438150"/>
                <a:gd name="connsiteX0" fmla="*/ 5010 w 895439"/>
                <a:gd name="connsiteY0" fmla="*/ 0 h 438150"/>
                <a:gd name="connsiteX1" fmla="*/ 112165 w 895439"/>
                <a:gd name="connsiteY1" fmla="*/ 104775 h 438150"/>
                <a:gd name="connsiteX2" fmla="*/ 809872 w 895439"/>
                <a:gd name="connsiteY2" fmla="*/ 228601 h 438150"/>
                <a:gd name="connsiteX3" fmla="*/ 883690 w 895439"/>
                <a:gd name="connsiteY3" fmla="*/ 438150 h 438150"/>
                <a:gd name="connsiteX0" fmla="*/ 3461 w 882165"/>
                <a:gd name="connsiteY0" fmla="*/ 0 h 438150"/>
                <a:gd name="connsiteX1" fmla="*/ 110616 w 882165"/>
                <a:gd name="connsiteY1" fmla="*/ 104775 h 438150"/>
                <a:gd name="connsiteX2" fmla="*/ 751173 w 882165"/>
                <a:gd name="connsiteY2" fmla="*/ 266701 h 438150"/>
                <a:gd name="connsiteX3" fmla="*/ 882141 w 882165"/>
                <a:gd name="connsiteY3" fmla="*/ 438150 h 438150"/>
                <a:gd name="connsiteX0" fmla="*/ 4864 w 893281"/>
                <a:gd name="connsiteY0" fmla="*/ 0 h 438150"/>
                <a:gd name="connsiteX1" fmla="*/ 112019 w 893281"/>
                <a:gd name="connsiteY1" fmla="*/ 104775 h 438150"/>
                <a:gd name="connsiteX2" fmla="*/ 804964 w 893281"/>
                <a:gd name="connsiteY2" fmla="*/ 242888 h 438150"/>
                <a:gd name="connsiteX3" fmla="*/ 883544 w 893281"/>
                <a:gd name="connsiteY3" fmla="*/ 43815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3281" h="438150">
                  <a:moveTo>
                    <a:pt x="4864" y="0"/>
                  </a:moveTo>
                  <a:cubicBezTo>
                    <a:pt x="-1487" y="20439"/>
                    <a:pt x="-21331" y="64294"/>
                    <a:pt x="112019" y="104775"/>
                  </a:cubicBezTo>
                  <a:cubicBezTo>
                    <a:pt x="245369" y="145256"/>
                    <a:pt x="676377" y="187326"/>
                    <a:pt x="804964" y="242888"/>
                  </a:cubicBezTo>
                  <a:cubicBezTo>
                    <a:pt x="933552" y="298451"/>
                    <a:pt x="883941" y="420688"/>
                    <a:pt x="883544" y="438150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Right Brace 16">
              <a:extLst>
                <a:ext uri="{FF2B5EF4-FFF2-40B4-BE49-F238E27FC236}">
                  <a16:creationId xmlns:a16="http://schemas.microsoft.com/office/drawing/2014/main" id="{3705FD1F-01B5-4BBD-975F-2A2ED392E54B}"/>
                </a:ext>
              </a:extLst>
            </p:cNvPr>
            <p:cNvSpPr/>
            <p:nvPr/>
          </p:nvSpPr>
          <p:spPr>
            <a:xfrm rot="5400000">
              <a:off x="525489" y="1718186"/>
              <a:ext cx="153214" cy="515583"/>
            </a:xfrm>
            <a:prstGeom prst="rightBrace">
              <a:avLst/>
            </a:prstGeom>
            <a:ln w="12700" cap="flat">
              <a:solidFill>
                <a:srgbClr val="0070C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feld 31">
                  <a:extLst>
                    <a:ext uri="{FF2B5EF4-FFF2-40B4-BE49-F238E27FC236}">
                      <a16:creationId xmlns:a16="http://schemas.microsoft.com/office/drawing/2014/main" id="{128BAB45-EF76-4477-A861-0BA1B91B1DBE}"/>
                    </a:ext>
                  </a:extLst>
                </p:cNvPr>
                <p:cNvSpPr txBox="1"/>
                <p:nvPr/>
              </p:nvSpPr>
              <p:spPr>
                <a:xfrm>
                  <a:off x="2058429" y="3311222"/>
                  <a:ext cx="2746112" cy="25665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noAutofit/>
                </a:bodyPr>
                <a:lstStyle/>
                <a:p>
                  <a:r>
                    <a:rPr lang="en-GB" dirty="0">
                      <a:latin typeface="Suisse Int'l" panose="020B0504000000000000" pitchFamily="34" charset="77"/>
                    </a:rPr>
                    <a:t>Observations</a:t>
                  </a:r>
                  <a14:m>
                    <m:oMath xmlns:m="http://schemas.openxmlformats.org/officeDocument/2006/math"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𝑧</m:t>
                      </m:r>
                    </m:oMath>
                  </a14:m>
                  <a:endParaRPr lang="en-GB" dirty="0">
                    <a:latin typeface="Suisse Int'l" panose="020B0504000000000000" pitchFamily="34" charset="77"/>
                  </a:endParaRPr>
                </a:p>
              </p:txBody>
            </p:sp>
          </mc:Choice>
          <mc:Fallback xmlns="">
            <p:sp>
              <p:nvSpPr>
                <p:cNvPr id="32" name="Textfeld 31">
                  <a:extLst>
                    <a:ext uri="{FF2B5EF4-FFF2-40B4-BE49-F238E27FC236}">
                      <a16:creationId xmlns:a16="http://schemas.microsoft.com/office/drawing/2014/main" id="{128BAB45-EF76-4477-A861-0BA1B91B1DB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58429" y="3311222"/>
                  <a:ext cx="2746112" cy="256654"/>
                </a:xfrm>
                <a:prstGeom prst="rect">
                  <a:avLst/>
                </a:prstGeom>
                <a:blipFill>
                  <a:blip r:embed="rId7"/>
                  <a:stretch>
                    <a:fillRect l="-5333" t="-30952" b="-64286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1A725204-AAF2-40C6-B749-E86EDEE356B4}"/>
                </a:ext>
              </a:extLst>
            </p:cNvPr>
            <p:cNvSpPr/>
            <p:nvPr/>
          </p:nvSpPr>
          <p:spPr>
            <a:xfrm>
              <a:off x="596004" y="2046791"/>
              <a:ext cx="1359261" cy="1397000"/>
            </a:xfrm>
            <a:custGeom>
              <a:avLst/>
              <a:gdLst>
                <a:gd name="connsiteX0" fmla="*/ 26980 w 649280"/>
                <a:gd name="connsiteY0" fmla="*/ 0 h 374650"/>
                <a:gd name="connsiteX1" fmla="*/ 20630 w 649280"/>
                <a:gd name="connsiteY1" fmla="*/ 184150 h 374650"/>
                <a:gd name="connsiteX2" fmla="*/ 255580 w 649280"/>
                <a:gd name="connsiteY2" fmla="*/ 330200 h 374650"/>
                <a:gd name="connsiteX3" fmla="*/ 649280 w 649280"/>
                <a:gd name="connsiteY3" fmla="*/ 374650 h 374650"/>
                <a:gd name="connsiteX0" fmla="*/ 1711 w 890711"/>
                <a:gd name="connsiteY0" fmla="*/ 0 h 1317625"/>
                <a:gd name="connsiteX1" fmla="*/ 262061 w 890711"/>
                <a:gd name="connsiteY1" fmla="*/ 1127125 h 1317625"/>
                <a:gd name="connsiteX2" fmla="*/ 497011 w 890711"/>
                <a:gd name="connsiteY2" fmla="*/ 1273175 h 1317625"/>
                <a:gd name="connsiteX3" fmla="*/ 890711 w 890711"/>
                <a:gd name="connsiteY3" fmla="*/ 1317625 h 1317625"/>
                <a:gd name="connsiteX0" fmla="*/ 10320 w 899320"/>
                <a:gd name="connsiteY0" fmla="*/ 0 h 1317625"/>
                <a:gd name="connsiteX1" fmla="*/ 80170 w 899320"/>
                <a:gd name="connsiteY1" fmla="*/ 488950 h 1317625"/>
                <a:gd name="connsiteX2" fmla="*/ 505620 w 899320"/>
                <a:gd name="connsiteY2" fmla="*/ 1273175 h 1317625"/>
                <a:gd name="connsiteX3" fmla="*/ 899320 w 899320"/>
                <a:gd name="connsiteY3" fmla="*/ 1317625 h 1317625"/>
                <a:gd name="connsiteX0" fmla="*/ 6025 w 895025"/>
                <a:gd name="connsiteY0" fmla="*/ 0 h 1317625"/>
                <a:gd name="connsiteX1" fmla="*/ 75875 w 895025"/>
                <a:gd name="connsiteY1" fmla="*/ 488950 h 1317625"/>
                <a:gd name="connsiteX2" fmla="*/ 301300 w 895025"/>
                <a:gd name="connsiteY2" fmla="*/ 1082675 h 1317625"/>
                <a:gd name="connsiteX3" fmla="*/ 895025 w 895025"/>
                <a:gd name="connsiteY3" fmla="*/ 1317625 h 1317625"/>
                <a:gd name="connsiteX0" fmla="*/ 6025 w 895025"/>
                <a:gd name="connsiteY0" fmla="*/ 0 h 1317625"/>
                <a:gd name="connsiteX1" fmla="*/ 75875 w 895025"/>
                <a:gd name="connsiteY1" fmla="*/ 488950 h 1317625"/>
                <a:gd name="connsiteX2" fmla="*/ 301300 w 895025"/>
                <a:gd name="connsiteY2" fmla="*/ 1082675 h 1317625"/>
                <a:gd name="connsiteX3" fmla="*/ 651085 w 895025"/>
                <a:gd name="connsiteY3" fmla="*/ 1239335 h 1317625"/>
                <a:gd name="connsiteX4" fmla="*/ 895025 w 895025"/>
                <a:gd name="connsiteY4" fmla="*/ 1317625 h 1317625"/>
                <a:gd name="connsiteX0" fmla="*/ 6025 w 895025"/>
                <a:gd name="connsiteY0" fmla="*/ 0 h 1585589"/>
                <a:gd name="connsiteX1" fmla="*/ 75875 w 895025"/>
                <a:gd name="connsiteY1" fmla="*/ 488950 h 1585589"/>
                <a:gd name="connsiteX2" fmla="*/ 301300 w 895025"/>
                <a:gd name="connsiteY2" fmla="*/ 1082675 h 1585589"/>
                <a:gd name="connsiteX3" fmla="*/ 603460 w 895025"/>
                <a:gd name="connsiteY3" fmla="*/ 1582235 h 1585589"/>
                <a:gd name="connsiteX4" fmla="*/ 895025 w 895025"/>
                <a:gd name="connsiteY4" fmla="*/ 1317625 h 1585589"/>
                <a:gd name="connsiteX0" fmla="*/ 6025 w 1295075"/>
                <a:gd name="connsiteY0" fmla="*/ 0 h 1612900"/>
                <a:gd name="connsiteX1" fmla="*/ 75875 w 1295075"/>
                <a:gd name="connsiteY1" fmla="*/ 488950 h 1612900"/>
                <a:gd name="connsiteX2" fmla="*/ 301300 w 1295075"/>
                <a:gd name="connsiteY2" fmla="*/ 1082675 h 1612900"/>
                <a:gd name="connsiteX3" fmla="*/ 603460 w 1295075"/>
                <a:gd name="connsiteY3" fmla="*/ 1582235 h 1612900"/>
                <a:gd name="connsiteX4" fmla="*/ 1295075 w 1295075"/>
                <a:gd name="connsiteY4" fmla="*/ 1612900 h 1612900"/>
                <a:gd name="connsiteX0" fmla="*/ 6025 w 1295075"/>
                <a:gd name="connsiteY0" fmla="*/ 0 h 1612900"/>
                <a:gd name="connsiteX1" fmla="*/ 75875 w 1295075"/>
                <a:gd name="connsiteY1" fmla="*/ 488950 h 1612900"/>
                <a:gd name="connsiteX2" fmla="*/ 301300 w 1295075"/>
                <a:gd name="connsiteY2" fmla="*/ 1082675 h 1612900"/>
                <a:gd name="connsiteX3" fmla="*/ 612985 w 1295075"/>
                <a:gd name="connsiteY3" fmla="*/ 1353635 h 1612900"/>
                <a:gd name="connsiteX4" fmla="*/ 1295075 w 1295075"/>
                <a:gd name="connsiteY4" fmla="*/ 1612900 h 1612900"/>
                <a:gd name="connsiteX0" fmla="*/ 5765 w 1294815"/>
                <a:gd name="connsiteY0" fmla="*/ 0 h 1612900"/>
                <a:gd name="connsiteX1" fmla="*/ 75615 w 1294815"/>
                <a:gd name="connsiteY1" fmla="*/ 488950 h 1612900"/>
                <a:gd name="connsiteX2" fmla="*/ 281990 w 1294815"/>
                <a:gd name="connsiteY2" fmla="*/ 1025525 h 1612900"/>
                <a:gd name="connsiteX3" fmla="*/ 612725 w 1294815"/>
                <a:gd name="connsiteY3" fmla="*/ 1353635 h 1612900"/>
                <a:gd name="connsiteX4" fmla="*/ 1294815 w 1294815"/>
                <a:gd name="connsiteY4" fmla="*/ 1612900 h 1612900"/>
                <a:gd name="connsiteX0" fmla="*/ 5765 w 1358315"/>
                <a:gd name="connsiteY0" fmla="*/ 0 h 1397000"/>
                <a:gd name="connsiteX1" fmla="*/ 75615 w 1358315"/>
                <a:gd name="connsiteY1" fmla="*/ 488950 h 1397000"/>
                <a:gd name="connsiteX2" fmla="*/ 281990 w 1358315"/>
                <a:gd name="connsiteY2" fmla="*/ 1025525 h 1397000"/>
                <a:gd name="connsiteX3" fmla="*/ 612725 w 1358315"/>
                <a:gd name="connsiteY3" fmla="*/ 1353635 h 1397000"/>
                <a:gd name="connsiteX4" fmla="*/ 1358315 w 1358315"/>
                <a:gd name="connsiteY4" fmla="*/ 1397000 h 1397000"/>
                <a:gd name="connsiteX0" fmla="*/ 5765 w 1358315"/>
                <a:gd name="connsiteY0" fmla="*/ 0 h 1397000"/>
                <a:gd name="connsiteX1" fmla="*/ 75615 w 1358315"/>
                <a:gd name="connsiteY1" fmla="*/ 488950 h 1397000"/>
                <a:gd name="connsiteX2" fmla="*/ 281990 w 1358315"/>
                <a:gd name="connsiteY2" fmla="*/ 1025525 h 1397000"/>
                <a:gd name="connsiteX3" fmla="*/ 739725 w 1358315"/>
                <a:gd name="connsiteY3" fmla="*/ 1175835 h 1397000"/>
                <a:gd name="connsiteX4" fmla="*/ 1358315 w 1358315"/>
                <a:gd name="connsiteY4" fmla="*/ 1397000 h 1397000"/>
                <a:gd name="connsiteX0" fmla="*/ 6711 w 1359261"/>
                <a:gd name="connsiteY0" fmla="*/ 0 h 1397000"/>
                <a:gd name="connsiteX1" fmla="*/ 76561 w 1359261"/>
                <a:gd name="connsiteY1" fmla="*/ 488950 h 1397000"/>
                <a:gd name="connsiteX2" fmla="*/ 346436 w 1359261"/>
                <a:gd name="connsiteY2" fmla="*/ 822325 h 1397000"/>
                <a:gd name="connsiteX3" fmla="*/ 740671 w 1359261"/>
                <a:gd name="connsiteY3" fmla="*/ 1175835 h 1397000"/>
                <a:gd name="connsiteX4" fmla="*/ 1359261 w 1359261"/>
                <a:gd name="connsiteY4" fmla="*/ 1397000 h 1397000"/>
                <a:gd name="connsiteX0" fmla="*/ 6711 w 1359261"/>
                <a:gd name="connsiteY0" fmla="*/ 0 h 1397000"/>
                <a:gd name="connsiteX1" fmla="*/ 76561 w 1359261"/>
                <a:gd name="connsiteY1" fmla="*/ 488950 h 1397000"/>
                <a:gd name="connsiteX2" fmla="*/ 346436 w 1359261"/>
                <a:gd name="connsiteY2" fmla="*/ 822325 h 1397000"/>
                <a:gd name="connsiteX3" fmla="*/ 740671 w 1359261"/>
                <a:gd name="connsiteY3" fmla="*/ 1175835 h 1397000"/>
                <a:gd name="connsiteX4" fmla="*/ 1359261 w 1359261"/>
                <a:gd name="connsiteY4" fmla="*/ 1397000 h 1397000"/>
                <a:gd name="connsiteX0" fmla="*/ 6711 w 1359261"/>
                <a:gd name="connsiteY0" fmla="*/ 0 h 1397000"/>
                <a:gd name="connsiteX1" fmla="*/ 76561 w 1359261"/>
                <a:gd name="connsiteY1" fmla="*/ 488950 h 1397000"/>
                <a:gd name="connsiteX2" fmla="*/ 346436 w 1359261"/>
                <a:gd name="connsiteY2" fmla="*/ 822325 h 1397000"/>
                <a:gd name="connsiteX3" fmla="*/ 740671 w 1359261"/>
                <a:gd name="connsiteY3" fmla="*/ 1239335 h 1397000"/>
                <a:gd name="connsiteX4" fmla="*/ 1359261 w 1359261"/>
                <a:gd name="connsiteY4" fmla="*/ 1397000 h 1397000"/>
                <a:gd name="connsiteX0" fmla="*/ 6711 w 1359261"/>
                <a:gd name="connsiteY0" fmla="*/ 0 h 1397000"/>
                <a:gd name="connsiteX1" fmla="*/ 76561 w 1359261"/>
                <a:gd name="connsiteY1" fmla="*/ 488950 h 1397000"/>
                <a:gd name="connsiteX2" fmla="*/ 346436 w 1359261"/>
                <a:gd name="connsiteY2" fmla="*/ 822325 h 1397000"/>
                <a:gd name="connsiteX3" fmla="*/ 740671 w 1359261"/>
                <a:gd name="connsiteY3" fmla="*/ 1239335 h 1397000"/>
                <a:gd name="connsiteX4" fmla="*/ 1359261 w 1359261"/>
                <a:gd name="connsiteY4" fmla="*/ 139700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9261" h="1397000">
                  <a:moveTo>
                    <a:pt x="6711" y="0"/>
                  </a:moveTo>
                  <a:cubicBezTo>
                    <a:pt x="-15514" y="64558"/>
                    <a:pt x="19940" y="351896"/>
                    <a:pt x="76561" y="488950"/>
                  </a:cubicBezTo>
                  <a:cubicBezTo>
                    <a:pt x="133182" y="626004"/>
                    <a:pt x="250568" y="697261"/>
                    <a:pt x="346436" y="822325"/>
                  </a:cubicBezTo>
                  <a:cubicBezTo>
                    <a:pt x="442304" y="947389"/>
                    <a:pt x="641717" y="1200177"/>
                    <a:pt x="740671" y="1239335"/>
                  </a:cubicBezTo>
                  <a:cubicBezTo>
                    <a:pt x="890425" y="1380093"/>
                    <a:pt x="1318604" y="1383952"/>
                    <a:pt x="1359261" y="1397000"/>
                  </a:cubicBezTo>
                </a:path>
              </a:pathLst>
            </a:custGeom>
            <a:noFill/>
            <a:ln w="12700">
              <a:solidFill>
                <a:schemeClr val="tx2">
                  <a:lumMod val="75000"/>
                </a:schemeClr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</p:grpSp>
      <p:sp>
        <p:nvSpPr>
          <p:cNvPr id="17" name="Geschweifte Klammer links 16">
            <a:extLst>
              <a:ext uri="{FF2B5EF4-FFF2-40B4-BE49-F238E27FC236}">
                <a16:creationId xmlns:a16="http://schemas.microsoft.com/office/drawing/2014/main" id="{B3DE97ED-2E1D-481C-A61A-C6853F46FF77}"/>
              </a:ext>
            </a:extLst>
          </p:cNvPr>
          <p:cNvSpPr/>
          <p:nvPr/>
        </p:nvSpPr>
        <p:spPr>
          <a:xfrm>
            <a:off x="2045001" y="4006288"/>
            <a:ext cx="374831" cy="2209318"/>
          </a:xfrm>
          <a:prstGeom prst="leftBrace">
            <a:avLst>
              <a:gd name="adj1" fmla="val 20531"/>
              <a:gd name="adj2" fmla="val 50000"/>
            </a:avLst>
          </a:prstGeom>
          <a:ln w="25400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00237554-D188-4CDC-BF20-FB5D6242CEE0}"/>
              </a:ext>
            </a:extLst>
          </p:cNvPr>
          <p:cNvSpPr txBox="1"/>
          <p:nvPr/>
        </p:nvSpPr>
        <p:spPr>
          <a:xfrm>
            <a:off x="7011020" y="4055731"/>
            <a:ext cx="2150752" cy="56850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b="0" i="0" dirty="0">
                <a:latin typeface="Suisse Int'l" panose="020B0504000000000000" pitchFamily="34" charset="77"/>
              </a:rPr>
              <a:t>- Simple</a:t>
            </a:r>
          </a:p>
          <a:p>
            <a:pPr algn="l"/>
            <a:r>
              <a:rPr lang="en-GB" b="0" i="0" dirty="0">
                <a:latin typeface="Suisse Int'l" panose="020B0504000000000000" pitchFamily="34" charset="77"/>
              </a:rPr>
              <a:t>- In flight on fly estimations</a:t>
            </a:r>
          </a:p>
        </p:txBody>
      </p: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62D273B8-3629-485C-AB86-2E5FFA853071}"/>
              </a:ext>
            </a:extLst>
          </p:cNvPr>
          <p:cNvGrpSpPr/>
          <p:nvPr/>
        </p:nvGrpSpPr>
        <p:grpSpPr>
          <a:xfrm>
            <a:off x="2316443" y="3940380"/>
            <a:ext cx="4694577" cy="2476796"/>
            <a:chOff x="2405343" y="3940380"/>
            <a:chExt cx="4694577" cy="2476796"/>
          </a:xfrm>
        </p:grpSpPr>
        <p:sp>
          <p:nvSpPr>
            <p:cNvPr id="46" name="Down Arrow 18">
              <a:extLst>
                <a:ext uri="{FF2B5EF4-FFF2-40B4-BE49-F238E27FC236}">
                  <a16:creationId xmlns:a16="http://schemas.microsoft.com/office/drawing/2014/main" id="{73C5D777-E665-44E9-9DCA-486B3BC72F30}"/>
                </a:ext>
              </a:extLst>
            </p:cNvPr>
            <p:cNvSpPr/>
            <p:nvPr/>
          </p:nvSpPr>
          <p:spPr>
            <a:xfrm rot="16200000">
              <a:off x="2413425" y="4310122"/>
              <a:ext cx="281896" cy="298060"/>
            </a:xfrm>
            <a:prstGeom prst="downArrow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7" name="Down Arrow 18">
              <a:extLst>
                <a:ext uri="{FF2B5EF4-FFF2-40B4-BE49-F238E27FC236}">
                  <a16:creationId xmlns:a16="http://schemas.microsoft.com/office/drawing/2014/main" id="{DDDB46F2-C71A-43DA-9D41-C5606E2CD5E7}"/>
                </a:ext>
              </a:extLst>
            </p:cNvPr>
            <p:cNvSpPr/>
            <p:nvPr/>
          </p:nvSpPr>
          <p:spPr>
            <a:xfrm rot="16200000">
              <a:off x="2427914" y="5555421"/>
              <a:ext cx="281896" cy="298060"/>
            </a:xfrm>
            <a:prstGeom prst="downArrow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844DB592-7D23-4C9C-BC28-2BFD4805C606}"/>
                </a:ext>
              </a:extLst>
            </p:cNvPr>
            <p:cNvSpPr txBox="1"/>
            <p:nvPr/>
          </p:nvSpPr>
          <p:spPr>
            <a:xfrm>
              <a:off x="2833099" y="4307849"/>
              <a:ext cx="2132475" cy="368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sz="2000" b="0" i="0" u="sng" dirty="0">
                  <a:latin typeface="Suisse Int'l" panose="020B0504000000000000" pitchFamily="34" charset="77"/>
                </a:rPr>
                <a:t>Equation-Error</a:t>
              </a:r>
              <a:br>
                <a:rPr lang="en-GB" sz="2000" b="0" i="0" u="sng" dirty="0">
                  <a:latin typeface="Suisse Int'l" panose="020B0504000000000000" pitchFamily="34" charset="77"/>
                </a:rPr>
              </a:br>
              <a:endParaRPr lang="en-GB" sz="2000" b="0" i="0" u="sng" dirty="0">
                <a:latin typeface="Suisse Int'l" panose="020B0504000000000000" pitchFamily="34" charset="77"/>
              </a:endParaRPr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D5DFDDB5-2048-42EB-BFBA-44876A44CA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1352" y="5213350"/>
              <a:ext cx="0" cy="350154"/>
            </a:xfrm>
            <a:prstGeom prst="straightConnector1">
              <a:avLst/>
            </a:prstGeom>
            <a:ln w="31750">
              <a:solidFill>
                <a:srgbClr val="0070C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6F9C3038-AED7-405A-A437-5AAE3E8442B3}"/>
                </a:ext>
              </a:extLst>
            </p:cNvPr>
            <p:cNvSpPr txBox="1"/>
            <p:nvPr/>
          </p:nvSpPr>
          <p:spPr>
            <a:xfrm>
              <a:off x="2833100" y="4925003"/>
              <a:ext cx="1603000" cy="368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b="0" i="0" dirty="0">
                  <a:latin typeface="Suisse Int'l" panose="020B0504000000000000" pitchFamily="34" charset="77"/>
                </a:rPr>
                <a:t>two approaches</a:t>
              </a: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B1E9611F-8AE0-47E5-AA2B-47C4EF24960A}"/>
                </a:ext>
              </a:extLst>
            </p:cNvPr>
            <p:cNvSpPr txBox="1"/>
            <p:nvPr/>
          </p:nvSpPr>
          <p:spPr>
            <a:xfrm>
              <a:off x="2853046" y="5564259"/>
              <a:ext cx="2132475" cy="368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sz="2000" b="0" i="0" u="sng" dirty="0">
                  <a:latin typeface="Suisse Int'l" panose="020B0504000000000000" pitchFamily="34" charset="77"/>
                </a:rPr>
                <a:t>Output-Error</a:t>
              </a:r>
              <a:br>
                <a:rPr lang="en-GB" sz="2000" b="0" i="0" u="sng" dirty="0">
                  <a:latin typeface="Suisse Int'l" panose="020B0504000000000000" pitchFamily="34" charset="77"/>
                </a:rPr>
              </a:br>
              <a:endParaRPr lang="en-GB" sz="2000" b="0" i="0" u="sng" dirty="0">
                <a:latin typeface="Suisse Int'l" panose="020B0504000000000000" pitchFamily="34" charset="77"/>
              </a:endParaRPr>
            </a:p>
          </p:txBody>
        </p:sp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F2173942-DE6B-4BE2-879D-D1EECFDC67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1352" y="4622800"/>
              <a:ext cx="0" cy="344574"/>
            </a:xfrm>
            <a:prstGeom prst="straightConnector1">
              <a:avLst/>
            </a:prstGeom>
            <a:ln w="31750">
              <a:solidFill>
                <a:srgbClr val="0070C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Down Arrow 18">
              <a:extLst>
                <a:ext uri="{FF2B5EF4-FFF2-40B4-BE49-F238E27FC236}">
                  <a16:creationId xmlns:a16="http://schemas.microsoft.com/office/drawing/2014/main" id="{A7BB6843-12E8-4AC7-9248-0466A8CF3193}"/>
                </a:ext>
              </a:extLst>
            </p:cNvPr>
            <p:cNvSpPr/>
            <p:nvPr/>
          </p:nvSpPr>
          <p:spPr>
            <a:xfrm rot="16200000">
              <a:off x="4507323" y="4324973"/>
              <a:ext cx="281896" cy="298060"/>
            </a:xfrm>
            <a:prstGeom prst="downArrow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4" name="Down Arrow 18">
              <a:extLst>
                <a:ext uri="{FF2B5EF4-FFF2-40B4-BE49-F238E27FC236}">
                  <a16:creationId xmlns:a16="http://schemas.microsoft.com/office/drawing/2014/main" id="{F84CD8C9-7B56-4E7D-A8F9-92C5BFDE6951}"/>
                </a:ext>
              </a:extLst>
            </p:cNvPr>
            <p:cNvSpPr/>
            <p:nvPr/>
          </p:nvSpPr>
          <p:spPr>
            <a:xfrm rot="16200000">
              <a:off x="4521812" y="5570272"/>
              <a:ext cx="281896" cy="298060"/>
            </a:xfrm>
            <a:prstGeom prst="downArrow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36C03ED6-7F37-47B6-855C-3A3F338E2C35}"/>
                </a:ext>
              </a:extLst>
            </p:cNvPr>
            <p:cNvSpPr txBox="1"/>
            <p:nvPr/>
          </p:nvSpPr>
          <p:spPr>
            <a:xfrm>
              <a:off x="4965575" y="4245056"/>
              <a:ext cx="1873814" cy="5685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b="0" i="0" dirty="0">
                  <a:latin typeface="Suisse Int'l" panose="020B0504000000000000" pitchFamily="34" charset="77"/>
                </a:rPr>
                <a:t>Solved in one-shot linear algebra</a:t>
              </a:r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320F93D1-D3C5-4F4A-8465-64FCB49A508C}"/>
                </a:ext>
              </a:extLst>
            </p:cNvPr>
            <p:cNvSpPr txBox="1"/>
            <p:nvPr/>
          </p:nvSpPr>
          <p:spPr>
            <a:xfrm>
              <a:off x="4964094" y="5455148"/>
              <a:ext cx="1817336" cy="8102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b="0" i="0" dirty="0">
                  <a:latin typeface="Suisse Int'l" panose="020B0504000000000000" pitchFamily="34" charset="77"/>
                </a:rPr>
                <a:t>Solved with iterative nonlinear optimization</a:t>
              </a:r>
            </a:p>
          </p:txBody>
        </p:sp>
        <p:sp>
          <p:nvSpPr>
            <p:cNvPr id="68" name="Geschweifte Klammer links 67">
              <a:extLst>
                <a:ext uri="{FF2B5EF4-FFF2-40B4-BE49-F238E27FC236}">
                  <a16:creationId xmlns:a16="http://schemas.microsoft.com/office/drawing/2014/main" id="{600F356F-7F35-4D5A-9A3D-51EA3EBBDB11}"/>
                </a:ext>
              </a:extLst>
            </p:cNvPr>
            <p:cNvSpPr/>
            <p:nvPr/>
          </p:nvSpPr>
          <p:spPr>
            <a:xfrm>
              <a:off x="6725089" y="3940380"/>
              <a:ext cx="374831" cy="1114128"/>
            </a:xfrm>
            <a:prstGeom prst="leftBrace">
              <a:avLst>
                <a:gd name="adj1" fmla="val 20531"/>
                <a:gd name="adj2" fmla="val 50000"/>
              </a:avLst>
            </a:prstGeom>
            <a:ln w="25400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0" name="Geschweifte Klammer links 69">
              <a:extLst>
                <a:ext uri="{FF2B5EF4-FFF2-40B4-BE49-F238E27FC236}">
                  <a16:creationId xmlns:a16="http://schemas.microsoft.com/office/drawing/2014/main" id="{D559A2DE-58D6-4098-92B2-D60BD3042A2B}"/>
                </a:ext>
              </a:extLst>
            </p:cNvPr>
            <p:cNvSpPr/>
            <p:nvPr/>
          </p:nvSpPr>
          <p:spPr>
            <a:xfrm>
              <a:off x="6706406" y="5303048"/>
              <a:ext cx="374831" cy="1114128"/>
            </a:xfrm>
            <a:prstGeom prst="leftBrace">
              <a:avLst>
                <a:gd name="adj1" fmla="val 20531"/>
                <a:gd name="adj2" fmla="val 50000"/>
              </a:avLst>
            </a:prstGeom>
            <a:ln w="25400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/>
            </a:p>
          </p:txBody>
        </p:sp>
      </p:grpSp>
      <p:sp>
        <p:nvSpPr>
          <p:cNvPr id="71" name="Textfeld 70">
            <a:extLst>
              <a:ext uri="{FF2B5EF4-FFF2-40B4-BE49-F238E27FC236}">
                <a16:creationId xmlns:a16="http://schemas.microsoft.com/office/drawing/2014/main" id="{00E1D997-46DD-4821-9814-447E76F7AEEB}"/>
              </a:ext>
            </a:extLst>
          </p:cNvPr>
          <p:cNvSpPr txBox="1"/>
          <p:nvPr/>
        </p:nvSpPr>
        <p:spPr>
          <a:xfrm>
            <a:off x="6936443" y="5359680"/>
            <a:ext cx="2892111" cy="56850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>
                <a:latin typeface="Suisse Int'l" panose="020B0504000000000000" pitchFamily="34" charset="77"/>
              </a:rPr>
              <a:t>- Any nonlinear system dynamics</a:t>
            </a:r>
          </a:p>
          <a:p>
            <a:r>
              <a:rPr lang="en-GB" b="0" i="0" dirty="0">
                <a:latin typeface="Suisse Int'l" panose="020B0504000000000000" pitchFamily="34" charset="77"/>
              </a:rPr>
              <a:t>- Machine learning </a:t>
            </a:r>
            <a:br>
              <a:rPr lang="en-GB" b="0" i="0" dirty="0">
                <a:latin typeface="Suisse Int'l" panose="020B0504000000000000" pitchFamily="34" charset="77"/>
              </a:rPr>
            </a:br>
            <a:r>
              <a:rPr lang="en-GB" b="0" i="0" dirty="0">
                <a:latin typeface="Suisse Int'l" panose="020B0504000000000000" pitchFamily="34" charset="77"/>
              </a:rPr>
              <a:t>   techniques</a:t>
            </a:r>
          </a:p>
          <a:p>
            <a:endParaRPr lang="en-GB" b="0" i="0" dirty="0">
              <a:latin typeface="Suisse Int'l" panose="020B0504000000000000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0212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Tools – SIDPAC software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9AF051-9B1E-C04B-A28B-18DE801F3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319" y="1049113"/>
            <a:ext cx="5188525" cy="276210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Already available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 development time needed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Proven industry suitable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Further ways:</a:t>
            </a:r>
          </a:p>
          <a:p>
            <a:pPr marL="451512" lvl="2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451512" lvl="2" indent="-342900">
              <a:buFont typeface="Arial" panose="020B0604020202020204" pitchFamily="34" charset="0"/>
              <a:buChar char="•"/>
            </a:pPr>
            <a:r>
              <a:rPr lang="en-GB" dirty="0"/>
              <a:t>Python implementation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398" y="877054"/>
            <a:ext cx="2681452" cy="352991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5127DAE-3C43-4C63-9FDC-8C384109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694" y="4507305"/>
            <a:ext cx="4787156" cy="1335784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DE18FC5-71AC-4DFE-8DF6-FDBBDFE8C8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00" y="3995177"/>
            <a:ext cx="3232372" cy="173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48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6096E-B422-4A7C-A86B-590D49FB2AD6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1"/>
          <a:stretch/>
        </p:blipFill>
        <p:spPr>
          <a:xfrm>
            <a:off x="72403" y="1719588"/>
            <a:ext cx="4404498" cy="35418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15"/>
          <a:stretch/>
        </p:blipFill>
        <p:spPr>
          <a:xfrm>
            <a:off x="4591238" y="1719588"/>
            <a:ext cx="4499732" cy="35418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BA4487B-3BC8-4FDF-BBCA-50F1E57E3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Tools – SIDPAC software</a:t>
            </a:r>
          </a:p>
        </p:txBody>
      </p:sp>
    </p:spTree>
    <p:extLst>
      <p:ext uri="{BB962C8B-B14F-4D97-AF65-F5344CB8AC3E}">
        <p14:creationId xmlns:p14="http://schemas.microsoft.com/office/powerpoint/2010/main" val="3083251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6096E-B422-4A7C-A86B-590D49FB2AD6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00" y="1258105"/>
            <a:ext cx="8125589" cy="435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30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What would I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AF051-9B1E-C04B-A28B-18DE801F3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00" y="1148993"/>
            <a:ext cx="7810500" cy="4576557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some accelerometers installed in P3, a part from the usual instrumentation… -&gt; we already have this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 laptop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coffee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7268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Why to introducing System ID into P3 test campaign?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AF051-9B1E-C04B-A28B-18DE801F3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00" y="1148994"/>
            <a:ext cx="7810500" cy="470316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1600" dirty="0"/>
              <a:t>Sooner or later –&gt; Every big helicopter manufacturer has SID implemented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1600" dirty="0"/>
          </a:p>
          <a:p>
            <a:pPr marL="0" indent="0">
              <a:buNone/>
            </a:pPr>
            <a:endParaRPr lang="es-E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1600" dirty="0"/>
              <a:t>Assist P3 flight envelope expansion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1600" dirty="0"/>
              <a:t>Provide a propor dynamic model of the H/C </a:t>
            </a:r>
            <a:br>
              <a:rPr lang="es-ES" sz="1600" dirty="0"/>
            </a:br>
            <a:r>
              <a:rPr lang="es-ES" sz="1600" dirty="0"/>
              <a:t>for the simulator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1600" u="sng" dirty="0"/>
              <a:t>Cost effective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Surely it will be need for PS4 and further developments </a:t>
            </a:r>
            <a:br>
              <a:rPr lang="en-US" sz="1600" dirty="0"/>
            </a:br>
            <a:r>
              <a:rPr lang="en-US" sz="1600" dirty="0"/>
              <a:t>after TC</a:t>
            </a:r>
          </a:p>
          <a:p>
            <a:pPr marL="0" indent="0">
              <a:buNone/>
            </a:pPr>
            <a:endParaRPr lang="en-GB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i="1" dirty="0"/>
              <a:t>System</a:t>
            </a:r>
            <a:r>
              <a:rPr lang="en-US" sz="1600" i="1" dirty="0"/>
              <a:t> ID takes time and money – but not nearly as much as not doing it</a:t>
            </a:r>
            <a:br>
              <a:rPr lang="en-US" sz="1600" i="1" dirty="0"/>
            </a:br>
            <a:r>
              <a:rPr lang="en-US" sz="1600" i="1" dirty="0"/>
              <a:t>					       	</a:t>
            </a:r>
            <a:r>
              <a:rPr lang="en-US" sz="1200" dirty="0"/>
              <a:t>Eugene A. Morelli </a:t>
            </a:r>
            <a:br>
              <a:rPr lang="en-US" sz="1200" dirty="0"/>
            </a:br>
            <a:r>
              <a:rPr lang="en-US" sz="1200" dirty="0"/>
              <a:t>				    NASA Langley Research Center Hampton</a:t>
            </a:r>
            <a:endParaRPr lang="en-US" sz="10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13C80BAB-E70F-495F-B062-264F0FDA9E0E}"/>
              </a:ext>
            </a:extLst>
          </p:cNvPr>
          <p:cNvSpPr/>
          <p:nvPr/>
        </p:nvSpPr>
        <p:spPr>
          <a:xfrm>
            <a:off x="5994400" y="1841500"/>
            <a:ext cx="330200" cy="2006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E37A8B9-72E7-4CD4-946B-AF7F0601C4C7}"/>
              </a:ext>
            </a:extLst>
          </p:cNvPr>
          <p:cNvSpPr txBox="1"/>
          <p:nvPr/>
        </p:nvSpPr>
        <p:spPr>
          <a:xfrm>
            <a:off x="6570443" y="25654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GB" sz="2000" b="0" i="0" dirty="0">
                <a:latin typeface="Suisse Int'l" panose="020B0504000000000000" pitchFamily="34" charset="77"/>
              </a:rPr>
              <a:t>We have to do it </a:t>
            </a:r>
            <a:r>
              <a:rPr lang="en-GB" sz="2000" b="0" i="0" u="sng" dirty="0">
                <a:latin typeface="Suisse Int'l" panose="020B0504000000000000" pitchFamily="34" charset="77"/>
              </a:rPr>
              <a:t>now</a:t>
            </a:r>
            <a:r>
              <a:rPr lang="en-GB" sz="2000" b="0" i="0" dirty="0">
                <a:latin typeface="Suisse Int'l" panose="020B0504000000000000" pitchFamily="34" charset="77"/>
              </a:rPr>
              <a:t>,</a:t>
            </a:r>
          </a:p>
          <a:p>
            <a:pPr algn="l"/>
            <a:r>
              <a:rPr lang="en-GB" sz="2000" dirty="0">
                <a:latin typeface="Suisse Int'l" panose="020B0504000000000000" pitchFamily="34" charset="77"/>
              </a:rPr>
              <a:t>we are ready </a:t>
            </a:r>
            <a:r>
              <a:rPr lang="en-GB" sz="2000" u="sng" dirty="0">
                <a:latin typeface="Suisse Int'l" panose="020B0504000000000000" pitchFamily="34" charset="77"/>
              </a:rPr>
              <a:t>now</a:t>
            </a:r>
            <a:endParaRPr lang="en-GB" sz="2000" b="0" i="0" u="sng" dirty="0">
              <a:latin typeface="Suisse Int'l" panose="020B0504000000000000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6699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Why I can be the one doing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AF051-9B1E-C04B-A28B-18DE801F3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00" y="1148993"/>
            <a:ext cx="7810500" cy="4576557"/>
          </a:xfrm>
        </p:spPr>
        <p:txBody>
          <a:bodyPr anchor="ctr"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		Young  &lt;-&gt; Passion</a:t>
            </a:r>
            <a:endParaRPr lang="en-GB" sz="1400" dirty="0"/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dirty="0"/>
              <a:t>I know what to do and how to do 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Kopter</a:t>
            </a:r>
            <a:r>
              <a:rPr lang="en-GB" dirty="0"/>
              <a:t> experience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analysis experience</a:t>
            </a:r>
          </a:p>
          <a:p>
            <a:pPr marL="306900" lvl="4" indent="-342900"/>
            <a:r>
              <a:rPr lang="en-GB" dirty="0"/>
              <a:t>Python </a:t>
            </a:r>
          </a:p>
          <a:p>
            <a:pPr marL="306900" lvl="4" indent="-342900"/>
            <a:r>
              <a:rPr lang="en-GB" dirty="0" err="1"/>
              <a:t>Matlab</a:t>
            </a:r>
            <a:endParaRPr lang="en-GB" dirty="0"/>
          </a:p>
          <a:p>
            <a:pPr marL="306900" lvl="4" indent="-342900"/>
            <a:r>
              <a:rPr lang="en-GB" dirty="0"/>
              <a:t>Data analysis and machine learning techniques</a:t>
            </a:r>
          </a:p>
          <a:p>
            <a:pPr marL="306900" lvl="4" indent="-342900"/>
            <a:r>
              <a:rPr lang="en-GB" dirty="0"/>
              <a:t>…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3613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FC6C086-8D85-4748-9B12-4BCCD984C8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27" y="2172609"/>
            <a:ext cx="7983345" cy="235262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2DB906-A295-8144-AC58-AF9224836342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4B015-648A-4AB4-817C-0E3FA170BB6F}" type="datetime5">
              <a:rPr lang="en-US" smtClean="0"/>
              <a:t>25-Feb-18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0143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38BAE-ADF9-314D-AAD8-F52439D1D1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89073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AF051-9B1E-C04B-A28B-18DE801F3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00" y="1148993"/>
            <a:ext cx="7810500" cy="4576557"/>
          </a:xfrm>
        </p:spPr>
        <p:txBody>
          <a:bodyPr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[1]: Aircraft System Identification. Theory and Practice. 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653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Aircraft System Identification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5293BC4-5E13-49D0-B29B-CAB4F1C262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93" t="56500" r="2589"/>
          <a:stretch/>
        </p:blipFill>
        <p:spPr>
          <a:xfrm>
            <a:off x="2843228" y="2607597"/>
            <a:ext cx="3418332" cy="22037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12EFCF-8902-4378-A46C-8F04CCBAB0CC}"/>
              </a:ext>
            </a:extLst>
          </p:cNvPr>
          <p:cNvSpPr txBox="1"/>
          <p:nvPr/>
        </p:nvSpPr>
        <p:spPr>
          <a:xfrm>
            <a:off x="734787" y="1224643"/>
            <a:ext cx="7635214" cy="8001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500B475-1BB1-4C43-BEDA-1EE79A11F0BE}"/>
              </a:ext>
            </a:extLst>
          </p:cNvPr>
          <p:cNvSpPr txBox="1"/>
          <p:nvPr/>
        </p:nvSpPr>
        <p:spPr>
          <a:xfrm>
            <a:off x="504000" y="1060285"/>
            <a:ext cx="7866001" cy="129357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2400" b="1" i="1" dirty="0">
                <a:latin typeface="Suisse Int'l" panose="020B0504000000000000" pitchFamily="34" charset="77"/>
              </a:rPr>
              <a:t>System Identification</a:t>
            </a:r>
            <a:r>
              <a:rPr lang="en-GB" sz="2400" b="1" i="0" dirty="0">
                <a:latin typeface="Suisse Int'l" panose="020B0504000000000000" pitchFamily="34" charset="77"/>
              </a:rPr>
              <a:t> is the process of building mathematical models for physical systems based on imperfect observations or measurements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FCDE027-63AF-48CA-9839-1151B3EE8DB5}"/>
              </a:ext>
            </a:extLst>
          </p:cNvPr>
          <p:cNvSpPr txBox="1"/>
          <p:nvPr/>
        </p:nvSpPr>
        <p:spPr>
          <a:xfrm>
            <a:off x="1028701" y="5143876"/>
            <a:ext cx="6816600" cy="8270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2400" b="1" dirty="0">
                <a:latin typeface="Suisse Int'l" panose="020B0504000000000000" pitchFamily="34" charset="77"/>
              </a:rPr>
              <a:t>When applied to aircraft, it is called </a:t>
            </a:r>
            <a:br>
              <a:rPr lang="en-GB" sz="2400" b="1" i="1" dirty="0">
                <a:latin typeface="Suisse Int'l" panose="020B0504000000000000" pitchFamily="34" charset="77"/>
              </a:rPr>
            </a:br>
            <a:r>
              <a:rPr lang="en-GB" sz="2400" b="1" i="1" dirty="0">
                <a:solidFill>
                  <a:schemeClr val="accent2"/>
                </a:solidFill>
                <a:latin typeface="Suisse Int'l" panose="020B0504000000000000" pitchFamily="34" charset="77"/>
              </a:rPr>
              <a:t>Aircraft System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37483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Problems in Aircraft Dynamics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76415" y="2041539"/>
            <a:ext cx="6623258" cy="2394485"/>
            <a:chOff x="1232773" y="2271396"/>
            <a:chExt cx="6623258" cy="2394485"/>
          </a:xfrm>
        </p:grpSpPr>
        <p:sp>
          <p:nvSpPr>
            <p:cNvPr id="3" name="TextBox 2"/>
            <p:cNvSpPr txBox="1"/>
            <p:nvPr/>
          </p:nvSpPr>
          <p:spPr>
            <a:xfrm>
              <a:off x="1496102" y="3745246"/>
              <a:ext cx="921715" cy="4462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GB" sz="2000" b="0" i="0" dirty="0">
                  <a:latin typeface="Suisse Int'l" panose="020B0504000000000000" pitchFamily="34" charset="77"/>
                </a:rPr>
                <a:t>Input, </a:t>
              </a:r>
              <a:r>
                <a:rPr lang="en-GB" sz="2000" b="0" i="1" dirty="0">
                  <a:latin typeface="Suisse Int'l" panose="020B0504000000000000" pitchFamily="34" charset="77"/>
                </a:rPr>
                <a:t>u</a:t>
              </a: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96" t="9965" r="7249" b="6180"/>
            <a:stretch/>
          </p:blipFill>
          <p:spPr>
            <a:xfrm>
              <a:off x="3072383" y="2271396"/>
              <a:ext cx="2618843" cy="1747449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3800246" y="4219654"/>
              <a:ext cx="1163115" cy="4462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sz="2000" dirty="0">
                  <a:latin typeface="Suisse Int'l" panose="020B0504000000000000" pitchFamily="34" charset="77"/>
                </a:rPr>
                <a:t>System</a:t>
              </a:r>
              <a:r>
                <a:rPr lang="en-GB" sz="2000" b="0" i="0" dirty="0">
                  <a:latin typeface="Suisse Int'l" panose="020B0504000000000000" pitchFamily="34" charset="77"/>
                </a:rPr>
                <a:t>, </a:t>
              </a:r>
              <a:r>
                <a:rPr lang="en-GB" sz="2000" i="1" dirty="0">
                  <a:latin typeface="Suisse Int'l" panose="020B0504000000000000" pitchFamily="34" charset="77"/>
                </a:rPr>
                <a:t>S</a:t>
              </a:r>
              <a:endParaRPr lang="en-GB" sz="2000" b="0" i="1" dirty="0">
                <a:latin typeface="Suisse Int'l" panose="020B0504000000000000" pitchFamily="34" charset="77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2773" y="2471390"/>
              <a:ext cx="1437473" cy="91359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24792" y="2433862"/>
              <a:ext cx="1531239" cy="951122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6568759" y="3750265"/>
              <a:ext cx="1043307" cy="4462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GB" sz="2000" b="0" i="0" dirty="0">
                  <a:latin typeface="Suisse Int'l" panose="020B0504000000000000" pitchFamily="34" charset="77"/>
                </a:rPr>
                <a:t>Output, z</a:t>
              </a:r>
              <a:endParaRPr lang="en-GB" sz="2000" b="0" i="1" dirty="0">
                <a:latin typeface="Suisse Int'l" panose="020B0504000000000000" pitchFamily="34" charset="77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1232773" y="3584448"/>
              <a:ext cx="1495797" cy="0"/>
            </a:xfrm>
            <a:prstGeom prst="straightConnector1">
              <a:avLst/>
            </a:prstGeom>
            <a:ln w="57150">
              <a:solidFill>
                <a:schemeClr val="tx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6334506" y="3584448"/>
              <a:ext cx="1495797" cy="0"/>
            </a:xfrm>
            <a:prstGeom prst="straightConnector1">
              <a:avLst/>
            </a:prstGeom>
            <a:ln w="57150">
              <a:solidFill>
                <a:schemeClr val="tx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2385060" y="4698845"/>
            <a:ext cx="3813973" cy="1088405"/>
            <a:chOff x="2177089" y="4675010"/>
            <a:chExt cx="4489645" cy="1088405"/>
          </a:xfrm>
        </p:grpSpPr>
        <p:sp>
          <p:nvSpPr>
            <p:cNvPr id="17" name="TextBox 16"/>
            <p:cNvSpPr txBox="1"/>
            <p:nvPr/>
          </p:nvSpPr>
          <p:spPr>
            <a:xfrm>
              <a:off x="2177089" y="4675010"/>
              <a:ext cx="4489645" cy="3440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en-GB" sz="2000" b="1" i="0" dirty="0">
                  <a:solidFill>
                    <a:schemeClr val="accent2">
                      <a:lumMod val="75000"/>
                    </a:schemeClr>
                  </a:solidFill>
                  <a:latin typeface="Suisse Int'l" panose="020B0504000000000000" pitchFamily="34" charset="77"/>
                </a:rPr>
                <a:t>Simulation</a:t>
              </a:r>
              <a:r>
                <a:rPr lang="en-GB" sz="2000" b="1" i="0" dirty="0">
                  <a:latin typeface="Suisse Int'l" panose="020B0504000000000000" pitchFamily="34" charset="77"/>
                </a:rPr>
                <a:t>: Given </a:t>
              </a:r>
              <a:r>
                <a:rPr lang="en-GB" sz="2000" b="1" i="1" dirty="0">
                  <a:latin typeface="Suisse Int'l" panose="020B0504000000000000" pitchFamily="34" charset="77"/>
                </a:rPr>
                <a:t>u</a:t>
              </a:r>
              <a:r>
                <a:rPr lang="en-GB" sz="2000" b="1" i="0" dirty="0">
                  <a:latin typeface="Suisse Int'l" panose="020B0504000000000000" pitchFamily="34" charset="77"/>
                </a:rPr>
                <a:t> and </a:t>
              </a:r>
              <a:r>
                <a:rPr lang="en-GB" sz="2000" b="1" i="1" dirty="0">
                  <a:latin typeface="Suisse Int'l" panose="020B0504000000000000" pitchFamily="34" charset="77"/>
                </a:rPr>
                <a:t>S</a:t>
              </a:r>
              <a:r>
                <a:rPr lang="en-GB" sz="2000" b="1" i="0" dirty="0">
                  <a:latin typeface="Suisse Int'l" panose="020B0504000000000000" pitchFamily="34" charset="77"/>
                </a:rPr>
                <a:t>, find z</a:t>
              </a:r>
              <a:endParaRPr lang="en-GB" sz="2000" b="1" i="1" dirty="0">
                <a:latin typeface="Suisse Int'l" panose="020B0504000000000000" pitchFamily="34" charset="7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77089" y="5047165"/>
              <a:ext cx="4489645" cy="3440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en-GB" sz="2000" b="1" i="0" dirty="0">
                  <a:solidFill>
                    <a:schemeClr val="accent2">
                      <a:lumMod val="75000"/>
                    </a:schemeClr>
                  </a:solidFill>
                  <a:latin typeface="Suisse Int'l" panose="020B0504000000000000" pitchFamily="34" charset="77"/>
                </a:rPr>
                <a:t>Control</a:t>
              </a:r>
              <a:r>
                <a:rPr lang="en-GB" sz="2000" b="1" i="0" dirty="0">
                  <a:latin typeface="Suisse Int'l" panose="020B0504000000000000" pitchFamily="34" charset="77"/>
                </a:rPr>
                <a:t>: Given </a:t>
              </a:r>
              <a:r>
                <a:rPr lang="en-GB" sz="2000" b="1" i="1" dirty="0">
                  <a:latin typeface="Suisse Int'l" panose="020B0504000000000000" pitchFamily="34" charset="77"/>
                </a:rPr>
                <a:t>z</a:t>
              </a:r>
              <a:r>
                <a:rPr lang="en-GB" sz="2000" b="1" i="0" dirty="0">
                  <a:latin typeface="Suisse Int'l" panose="020B0504000000000000" pitchFamily="34" charset="77"/>
                </a:rPr>
                <a:t> and </a:t>
              </a:r>
              <a:r>
                <a:rPr lang="en-GB" sz="2000" b="1" i="1" dirty="0">
                  <a:latin typeface="Suisse Int'l" panose="020B0504000000000000" pitchFamily="34" charset="77"/>
                </a:rPr>
                <a:t>S</a:t>
              </a:r>
              <a:r>
                <a:rPr lang="en-GB" sz="2000" b="1" i="0" dirty="0">
                  <a:latin typeface="Suisse Int'l" panose="020B0504000000000000" pitchFamily="34" charset="77"/>
                </a:rPr>
                <a:t>, find </a:t>
              </a:r>
              <a:r>
                <a:rPr lang="en-GB" sz="2000" b="1" i="1" dirty="0">
                  <a:latin typeface="Suisse Int'l" panose="020B0504000000000000" pitchFamily="34" charset="77"/>
                </a:rPr>
                <a:t>u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77089" y="5419321"/>
              <a:ext cx="4489645" cy="3440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en-GB" sz="2000" b="1" i="0" u="sng" dirty="0">
                  <a:solidFill>
                    <a:schemeClr val="accent2">
                      <a:lumMod val="75000"/>
                    </a:schemeClr>
                  </a:solidFill>
                  <a:latin typeface="Suisse Int'l" panose="020B0504000000000000" pitchFamily="34" charset="77"/>
                </a:rPr>
                <a:t>Identification</a:t>
              </a:r>
              <a:r>
                <a:rPr lang="en-GB" sz="2000" b="1" i="0" dirty="0">
                  <a:latin typeface="Suisse Int'l" panose="020B0504000000000000" pitchFamily="34" charset="77"/>
                </a:rPr>
                <a:t>: Given </a:t>
              </a:r>
              <a:r>
                <a:rPr lang="en-GB" sz="2000" b="1" i="1" dirty="0">
                  <a:latin typeface="Suisse Int'l" panose="020B0504000000000000" pitchFamily="34" charset="77"/>
                </a:rPr>
                <a:t>z</a:t>
              </a:r>
              <a:r>
                <a:rPr lang="en-GB" sz="2000" b="1" i="0" dirty="0">
                  <a:latin typeface="Suisse Int'l" panose="020B0504000000000000" pitchFamily="34" charset="77"/>
                </a:rPr>
                <a:t> and </a:t>
              </a:r>
              <a:r>
                <a:rPr lang="en-GB" sz="2000" b="1" i="1" dirty="0">
                  <a:latin typeface="Suisse Int'l" panose="020B0504000000000000" pitchFamily="34" charset="77"/>
                </a:rPr>
                <a:t>u</a:t>
              </a:r>
              <a:r>
                <a:rPr lang="en-GB" sz="2000" b="1" i="0" dirty="0">
                  <a:latin typeface="Suisse Int'l" panose="020B0504000000000000" pitchFamily="34" charset="77"/>
                </a:rPr>
                <a:t>, find </a:t>
              </a:r>
              <a:r>
                <a:rPr lang="en-GB" sz="2000" b="1" i="1" dirty="0">
                  <a:latin typeface="Suisse Int'l" panose="020B0504000000000000" pitchFamily="34" charset="77"/>
                </a:rPr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0795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Applications of Aircraft System ID techniques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06801" y="1066470"/>
            <a:ext cx="6796837" cy="507715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C16777-9212-48F0-83A5-48FD3E208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999" y="1148994"/>
            <a:ext cx="7986857" cy="369564"/>
          </a:xfrm>
        </p:spPr>
        <p:txBody>
          <a:bodyPr anchor="t"/>
          <a:lstStyle/>
          <a:p>
            <a:pPr marL="0" indent="0">
              <a:buNone/>
            </a:pPr>
            <a:r>
              <a:rPr lang="en-GB" dirty="0"/>
              <a:t>Aircraft System Identification offers a wide range of different applications, including: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B36E02-3153-44D0-A2C6-E0D69DD381A8}"/>
              </a:ext>
            </a:extLst>
          </p:cNvPr>
          <p:cNvSpPr txBox="1"/>
          <p:nvPr/>
        </p:nvSpPr>
        <p:spPr>
          <a:xfrm>
            <a:off x="1016000" y="1901367"/>
            <a:ext cx="3267999" cy="378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2000" b="0" i="1" dirty="0">
                <a:solidFill>
                  <a:srgbClr val="0070C0"/>
                </a:solidFill>
                <a:latin typeface="Suisse Int'l" panose="020B0504000000000000" pitchFamily="34" charset="77"/>
              </a:rPr>
              <a:t>Flight Simulator development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A7D5E17-8050-43F8-AB78-CE0F7ADAFA29}"/>
              </a:ext>
            </a:extLst>
          </p:cNvPr>
          <p:cNvSpPr txBox="1"/>
          <p:nvPr/>
        </p:nvSpPr>
        <p:spPr>
          <a:xfrm>
            <a:off x="4876800" y="1901366"/>
            <a:ext cx="3113315" cy="3483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2000" b="0" i="1" dirty="0">
                <a:solidFill>
                  <a:srgbClr val="0070C0"/>
                </a:solidFill>
                <a:latin typeface="Suisse Int'l" panose="020B0504000000000000" pitchFamily="34" charset="77"/>
              </a:rPr>
              <a:t>Flight envelope expansion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6063D27-44C1-4A77-82AE-9D5E0DE45413}"/>
              </a:ext>
            </a:extLst>
          </p:cNvPr>
          <p:cNvSpPr txBox="1"/>
          <p:nvPr/>
        </p:nvSpPr>
        <p:spPr>
          <a:xfrm>
            <a:off x="1099600" y="4034570"/>
            <a:ext cx="3113315" cy="34834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en-GB" sz="2000" b="0" i="1" dirty="0">
                <a:solidFill>
                  <a:srgbClr val="0070C0"/>
                </a:solidFill>
                <a:latin typeface="Suisse Int'l" panose="020B0504000000000000" pitchFamily="34" charset="77"/>
              </a:rPr>
              <a:t>Evaluation of new aircraft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045B4BB-6D13-4092-82D5-BEEA9E544A1A}"/>
              </a:ext>
            </a:extLst>
          </p:cNvPr>
          <p:cNvSpPr txBox="1"/>
          <p:nvPr/>
        </p:nvSpPr>
        <p:spPr>
          <a:xfrm>
            <a:off x="4876800" y="4217903"/>
            <a:ext cx="3223200" cy="44480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GB" sz="2000" i="1" dirty="0">
                <a:solidFill>
                  <a:srgbClr val="0070C0"/>
                </a:solidFill>
                <a:latin typeface="Suisse Int'l" panose="020B0504000000000000" pitchFamily="34" charset="77"/>
              </a:rPr>
              <a:t>Handling Qualities assessment </a:t>
            </a:r>
          </a:p>
          <a:p>
            <a:r>
              <a:rPr lang="en-GB" sz="2000" i="1" dirty="0">
                <a:solidFill>
                  <a:srgbClr val="0070C0"/>
                </a:solidFill>
                <a:latin typeface="Suisse Int'l" panose="020B0504000000000000" pitchFamily="34" charset="77"/>
              </a:rPr>
              <a:t>and enhancement </a:t>
            </a:r>
            <a:endParaRPr lang="en-GB" sz="2000" b="0" i="1" dirty="0">
              <a:solidFill>
                <a:srgbClr val="0070C0"/>
              </a:solidFill>
              <a:latin typeface="Suisse Int'l" panose="020B0504000000000000" pitchFamily="34" charset="77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F96DE8-20BC-46F9-BEB9-6C7220F684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5026878" y="2279415"/>
            <a:ext cx="2561100" cy="179404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D4A26CC9-C2D9-4D80-8495-D700E5D131E1}"/>
              </a:ext>
            </a:extLst>
          </p:cNvPr>
          <p:cNvSpPr txBox="1"/>
          <p:nvPr/>
        </p:nvSpPr>
        <p:spPr>
          <a:xfrm>
            <a:off x="4876798" y="6041657"/>
            <a:ext cx="3113315" cy="3483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GB" sz="2000" b="0" i="1" dirty="0">
                <a:solidFill>
                  <a:schemeClr val="accent2"/>
                </a:solidFill>
                <a:latin typeface="Suisse Int'l" panose="020B0504000000000000" pitchFamily="34" charset="77"/>
              </a:rPr>
              <a:t>And many others…</a:t>
            </a:r>
          </a:p>
        </p:txBody>
      </p:sp>
      <p:pic>
        <p:nvPicPr>
          <p:cNvPr id="15" name="Picture 23">
            <a:extLst>
              <a:ext uri="{FF2B5EF4-FFF2-40B4-BE49-F238E27FC236}">
                <a16:creationId xmlns:a16="http://schemas.microsoft.com/office/drawing/2014/main" id="{E64415CE-1B6E-48AA-8CC7-54D8FD7FD67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98" y="4502785"/>
            <a:ext cx="2265401" cy="1507584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11A7D8A2-8439-4F3F-9B09-87AC139C50E9}"/>
              </a:ext>
            </a:extLst>
          </p:cNvPr>
          <p:cNvSpPr txBox="1"/>
          <p:nvPr/>
        </p:nvSpPr>
        <p:spPr>
          <a:xfrm>
            <a:off x="1261299" y="2279415"/>
            <a:ext cx="2504522" cy="1557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r>
              <a:rPr lang="en-GB" b="0" i="0" dirty="0">
                <a:latin typeface="Suisse Int'l" panose="020B0504000000000000" pitchFamily="34" charset="77"/>
              </a:rPr>
              <a:t>Picture of the flight simulator in the basement</a:t>
            </a:r>
          </a:p>
        </p:txBody>
      </p:sp>
      <p:pic>
        <p:nvPicPr>
          <p:cNvPr id="17" name="Picture 9">
            <a:extLst>
              <a:ext uri="{FF2B5EF4-FFF2-40B4-BE49-F238E27FC236}">
                <a16:creationId xmlns:a16="http://schemas.microsoft.com/office/drawing/2014/main" id="{5F9ADE35-0FB0-4BFD-98CC-5DFC81FF71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686" t="62883" r="3063" b="5693"/>
          <a:stretch/>
        </p:blipFill>
        <p:spPr>
          <a:xfrm>
            <a:off x="5414855" y="4717825"/>
            <a:ext cx="1785146" cy="134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3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Aircraft Simulation - Ongoing </a:t>
            </a:r>
            <a:r>
              <a:rPr lang="en-GB" dirty="0" err="1"/>
              <a:t>Kopter</a:t>
            </a:r>
            <a:r>
              <a:rPr lang="en-GB" dirty="0"/>
              <a:t>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grpSp>
        <p:nvGrpSpPr>
          <p:cNvPr id="13" name="Group 12"/>
          <p:cNvGrpSpPr/>
          <p:nvPr/>
        </p:nvGrpSpPr>
        <p:grpSpPr>
          <a:xfrm>
            <a:off x="892452" y="1001487"/>
            <a:ext cx="7747548" cy="4950679"/>
            <a:chOff x="2557460" y="676717"/>
            <a:chExt cx="8090592" cy="516988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/>
            <a:srcRect l="4882" r="4277"/>
            <a:stretch/>
          </p:blipFill>
          <p:spPr>
            <a:xfrm>
              <a:off x="2557460" y="676717"/>
              <a:ext cx="7867100" cy="460496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557460" y="5273981"/>
              <a:ext cx="8090592" cy="5726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l"/>
              <a:r>
                <a:rPr lang="en-GB" sz="1600" i="1" dirty="0">
                  <a:latin typeface="Suisse Int'l" panose="020B0504000000000000" pitchFamily="34" charset="77"/>
                </a:rPr>
                <a:t>Extracted from Nicolas’ MSc Thesis overview in collaboration with </a:t>
              </a:r>
              <a:r>
                <a:rPr lang="en-GB" sz="1600" i="1" dirty="0" err="1">
                  <a:latin typeface="Suisse Int'l" panose="020B0504000000000000" pitchFamily="34" charset="77"/>
                </a:rPr>
                <a:t>Kopter</a:t>
              </a:r>
              <a:r>
                <a:rPr lang="en-GB" sz="1600" i="1" dirty="0">
                  <a:latin typeface="Suisse Int'l" panose="020B0504000000000000" pitchFamily="34" charset="77"/>
                </a:rPr>
                <a:t> Avionics Dep.</a:t>
              </a:r>
              <a:endParaRPr lang="en-GB" sz="1600" b="0" i="1" dirty="0">
                <a:latin typeface="Suisse Int'l" panose="020B0504000000000000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313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24">
            <a:extLst>
              <a:ext uri="{FF2B5EF4-FFF2-40B4-BE49-F238E27FC236}">
                <a16:creationId xmlns:a16="http://schemas.microsoft.com/office/drawing/2014/main" id="{247B3B00-EC7E-41EE-96A7-89CEF03D36D5}"/>
              </a:ext>
            </a:extLst>
          </p:cNvPr>
          <p:cNvSpPr/>
          <p:nvPr/>
        </p:nvSpPr>
        <p:spPr>
          <a:xfrm>
            <a:off x="172036" y="1607232"/>
            <a:ext cx="3547124" cy="4642059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Aircraft Simulation – Current </a:t>
            </a:r>
            <a:r>
              <a:rPr lang="en-GB" dirty="0" err="1"/>
              <a:t>Kopter</a:t>
            </a:r>
            <a:r>
              <a:rPr lang="en-GB" dirty="0"/>
              <a:t> approach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4882" r="4277"/>
          <a:stretch/>
        </p:blipFill>
        <p:spPr>
          <a:xfrm>
            <a:off x="4057948" y="1607232"/>
            <a:ext cx="4761024" cy="27868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945924" y="5388796"/>
                <a:ext cx="1640594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t-IT" i="1">
                              <a:latin typeface="Cambria Math"/>
                            </a:rPr>
                            <m:t>𝑥</m:t>
                          </m:r>
                        </m:e>
                      </m:acc>
                      <m:r>
                        <a:rPr lang="it-IT" i="1">
                          <a:latin typeface="Cambria Math"/>
                        </a:rPr>
                        <m:t>=</m:t>
                      </m:r>
                      <m:r>
                        <a:rPr lang="it-IT" i="1">
                          <a:latin typeface="Cambria Math"/>
                        </a:rPr>
                        <m:t>𝐴𝑥</m:t>
                      </m:r>
                      <m:r>
                        <a:rPr lang="it-IT" i="1">
                          <a:latin typeface="Cambria Math"/>
                        </a:rPr>
                        <m:t>+</m:t>
                      </m:r>
                      <m:r>
                        <a:rPr lang="it-IT" i="1">
                          <a:latin typeface="Cambria Math"/>
                        </a:rPr>
                        <m:t>𝐵𝑢</m:t>
                      </m:r>
                    </m:oMath>
                  </m:oMathPara>
                </a14:m>
                <a:endParaRPr lang="it-IT" dirty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/>
                        </a:rPr>
                        <m:t>𝑦</m:t>
                      </m:r>
                      <m:r>
                        <a:rPr lang="it-IT" i="1">
                          <a:latin typeface="Cambria Math"/>
                        </a:rPr>
                        <m:t>=</m:t>
                      </m:r>
                      <m:r>
                        <a:rPr lang="it-IT" i="1">
                          <a:latin typeface="Cambria Math"/>
                        </a:rPr>
                        <m:t>𝐶𝑥</m:t>
                      </m:r>
                      <m:r>
                        <a:rPr lang="it-IT" i="1">
                          <a:latin typeface="Cambria Math"/>
                        </a:rPr>
                        <m:t>+</m:t>
                      </m:r>
                      <m:r>
                        <a:rPr lang="it-IT" i="1">
                          <a:latin typeface="Cambria Math"/>
                        </a:rPr>
                        <m:t>𝐷𝑢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924" y="5388796"/>
                <a:ext cx="1640594" cy="646331"/>
              </a:xfrm>
              <a:prstGeom prst="rect">
                <a:avLst/>
              </a:prstGeom>
              <a:blipFill>
                <a:blip r:embed="rId4"/>
                <a:stretch>
                  <a:fillRect b="-28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Arc 13"/>
          <p:cNvSpPr/>
          <p:nvPr/>
        </p:nvSpPr>
        <p:spPr>
          <a:xfrm>
            <a:off x="941294" y="1264520"/>
            <a:ext cx="3328634" cy="4082517"/>
          </a:xfrm>
          <a:prstGeom prst="arc">
            <a:avLst>
              <a:gd name="adj1" fmla="val 16008520"/>
              <a:gd name="adj2" fmla="val 950836"/>
            </a:avLst>
          </a:prstGeom>
          <a:ln w="28575">
            <a:solidFill>
              <a:schemeClr val="tx2">
                <a:lumMod val="75000"/>
              </a:schemeClr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318" y="2853831"/>
            <a:ext cx="2362530" cy="1752845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802134" y="159649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Trimmed condition of</a:t>
            </a:r>
            <a:br>
              <a:rPr lang="en-GB" dirty="0"/>
            </a:br>
            <a:r>
              <a:rPr lang="en-GB" dirty="0" err="1"/>
              <a:t>FlightLab</a:t>
            </a:r>
            <a:r>
              <a:rPr lang="en-GB" dirty="0"/>
              <a:t>, e.g.: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46290" y="2344862"/>
            <a:ext cx="2572870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dirty="0" err="1">
                <a:latin typeface="Suisse Int'l" panose="020B0504000000000000" pitchFamily="34" charset="77"/>
              </a:rPr>
              <a:t>fwd</a:t>
            </a:r>
            <a:r>
              <a:rPr lang="en-GB" dirty="0">
                <a:latin typeface="Suisse Int'l" panose="020B0504000000000000" pitchFamily="34" charset="77"/>
              </a:rPr>
              <a:t> level flight @ 100kts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22" name="Down Arrow 21"/>
          <p:cNvSpPr/>
          <p:nvPr/>
        </p:nvSpPr>
        <p:spPr>
          <a:xfrm rot="16200000">
            <a:off x="873126" y="2380618"/>
            <a:ext cx="145597" cy="20478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Arc 22"/>
          <p:cNvSpPr/>
          <p:nvPr/>
        </p:nvSpPr>
        <p:spPr>
          <a:xfrm flipV="1">
            <a:off x="1276134" y="2715612"/>
            <a:ext cx="1174803" cy="2530317"/>
          </a:xfrm>
          <a:prstGeom prst="arc">
            <a:avLst>
              <a:gd name="adj1" fmla="val 18204162"/>
              <a:gd name="adj2" fmla="val 2827246"/>
            </a:avLst>
          </a:prstGeom>
          <a:ln w="28575">
            <a:solidFill>
              <a:schemeClr val="tx2">
                <a:lumMod val="75000"/>
              </a:schemeClr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Left Brace 23"/>
          <p:cNvSpPr/>
          <p:nvPr/>
        </p:nvSpPr>
        <p:spPr>
          <a:xfrm>
            <a:off x="3770454" y="4933762"/>
            <a:ext cx="206259" cy="1422594"/>
          </a:xfrm>
          <a:prstGeom prst="leftBrace">
            <a:avLst/>
          </a:prstGeom>
          <a:ln w="22225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Left Brace 24"/>
          <p:cNvSpPr/>
          <p:nvPr/>
        </p:nvSpPr>
        <p:spPr>
          <a:xfrm>
            <a:off x="610030" y="1653350"/>
            <a:ext cx="246632" cy="2680441"/>
          </a:xfrm>
          <a:prstGeom prst="leftBrace">
            <a:avLst/>
          </a:prstGeom>
          <a:ln w="22225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Left Brace 25"/>
          <p:cNvSpPr/>
          <p:nvPr/>
        </p:nvSpPr>
        <p:spPr>
          <a:xfrm>
            <a:off x="563413" y="4540466"/>
            <a:ext cx="292464" cy="1536484"/>
          </a:xfrm>
          <a:prstGeom prst="leftBrace">
            <a:avLst/>
          </a:prstGeom>
          <a:ln w="22225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1171053" y="4734204"/>
            <a:ext cx="2572870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/>
              <a:t>linearization of full H/C dynamics: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4050" y="1968786"/>
            <a:ext cx="342658" cy="1858243"/>
          </a:xfrm>
          <a:prstGeom prst="rect">
            <a:avLst/>
          </a:prstGeom>
          <a:noFill/>
        </p:spPr>
        <p:txBody>
          <a:bodyPr vert="vert270" wrap="square" lIns="0" tIns="0" rIns="0" bIns="0" rtlCol="0">
            <a:noAutofit/>
          </a:bodyPr>
          <a:lstStyle/>
          <a:p>
            <a:r>
              <a:rPr lang="en-GB" b="0" i="0" dirty="0">
                <a:latin typeface="Suisse Int'l" panose="020B0504000000000000" pitchFamily="34" charset="77"/>
              </a:rPr>
              <a:t>Non-linear model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02273" y="4033704"/>
            <a:ext cx="342658" cy="1858243"/>
          </a:xfrm>
          <a:prstGeom prst="rect">
            <a:avLst/>
          </a:prstGeom>
          <a:noFill/>
        </p:spPr>
        <p:txBody>
          <a:bodyPr vert="vert270" wrap="square" lIns="0" tIns="0" rIns="0" bIns="0" rtlCol="0">
            <a:noAutofit/>
          </a:bodyPr>
          <a:lstStyle/>
          <a:p>
            <a:r>
              <a:rPr lang="en-GB" b="0" i="0" dirty="0">
                <a:latin typeface="Suisse Int'l" panose="020B0504000000000000" pitchFamily="34" charset="77"/>
              </a:rPr>
              <a:t>Linear model</a:t>
            </a:r>
          </a:p>
        </p:txBody>
      </p:sp>
      <p:sp>
        <p:nvSpPr>
          <p:cNvPr id="31" name="Freeform 30"/>
          <p:cNvSpPr/>
          <p:nvPr/>
        </p:nvSpPr>
        <p:spPr>
          <a:xfrm flipV="1">
            <a:off x="2512348" y="5624867"/>
            <a:ext cx="1183039" cy="86796"/>
          </a:xfrm>
          <a:custGeom>
            <a:avLst/>
            <a:gdLst>
              <a:gd name="connsiteX0" fmla="*/ 0 w 1095558"/>
              <a:gd name="connsiteY0" fmla="*/ 0 h 190775"/>
              <a:gd name="connsiteX1" fmla="*/ 295275 w 1095558"/>
              <a:gd name="connsiteY1" fmla="*/ 85725 h 190775"/>
              <a:gd name="connsiteX2" fmla="*/ 533400 w 1095558"/>
              <a:gd name="connsiteY2" fmla="*/ 142875 h 190775"/>
              <a:gd name="connsiteX3" fmla="*/ 742950 w 1095558"/>
              <a:gd name="connsiteY3" fmla="*/ 171450 h 190775"/>
              <a:gd name="connsiteX4" fmla="*/ 1038225 w 1095558"/>
              <a:gd name="connsiteY4" fmla="*/ 190500 h 190775"/>
              <a:gd name="connsiteX5" fmla="*/ 1095375 w 1095558"/>
              <a:gd name="connsiteY5" fmla="*/ 180975 h 190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5558" h="190775">
                <a:moveTo>
                  <a:pt x="0" y="0"/>
                </a:moveTo>
                <a:lnTo>
                  <a:pt x="295275" y="85725"/>
                </a:lnTo>
                <a:cubicBezTo>
                  <a:pt x="384175" y="109538"/>
                  <a:pt x="458788" y="128588"/>
                  <a:pt x="533400" y="142875"/>
                </a:cubicBezTo>
                <a:cubicBezTo>
                  <a:pt x="608012" y="157162"/>
                  <a:pt x="658813" y="163513"/>
                  <a:pt x="742950" y="171450"/>
                </a:cubicBezTo>
                <a:cubicBezTo>
                  <a:pt x="827088" y="179388"/>
                  <a:pt x="979488" y="188913"/>
                  <a:pt x="1038225" y="190500"/>
                </a:cubicBezTo>
                <a:cubicBezTo>
                  <a:pt x="1096962" y="192087"/>
                  <a:pt x="1096168" y="186531"/>
                  <a:pt x="1095375" y="180975"/>
                </a:cubicBezTo>
              </a:path>
            </a:pathLst>
          </a:custGeom>
          <a:noFill/>
          <a:ln w="28575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/>
          <p:cNvSpPr txBox="1"/>
          <p:nvPr/>
        </p:nvSpPr>
        <p:spPr>
          <a:xfrm>
            <a:off x="4106640" y="4933712"/>
            <a:ext cx="2572870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dirty="0"/>
              <a:t>Suitable for:</a:t>
            </a:r>
          </a:p>
          <a:p>
            <a:endParaRPr lang="en-US" b="0" i="0" dirty="0">
              <a:latin typeface="Suisse Int'l" panose="020B0504000000000000" pitchFamily="34" charset="77"/>
            </a:endParaRPr>
          </a:p>
          <a:p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66291" y="5286460"/>
            <a:ext cx="2572870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dirty="0">
                <a:latin typeface="Suisse Int'l" panose="020B0504000000000000" pitchFamily="34" charset="77"/>
              </a:rPr>
              <a:t>FCS design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36" name="Down Arrow 35"/>
          <p:cNvSpPr/>
          <p:nvPr/>
        </p:nvSpPr>
        <p:spPr>
          <a:xfrm rot="16200000">
            <a:off x="4293127" y="5322216"/>
            <a:ext cx="145597" cy="20478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4566290" y="5587107"/>
            <a:ext cx="3701409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dirty="0">
                <a:latin typeface="Suisse Int'l" panose="020B0504000000000000" pitchFamily="34" charset="77"/>
              </a:rPr>
              <a:t>H/C flight simulation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38" name="Down Arrow 37"/>
          <p:cNvSpPr/>
          <p:nvPr/>
        </p:nvSpPr>
        <p:spPr>
          <a:xfrm rot="16200000">
            <a:off x="4293127" y="5622863"/>
            <a:ext cx="145597" cy="20478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9" name="TextBox 38"/>
          <p:cNvSpPr txBox="1"/>
          <p:nvPr/>
        </p:nvSpPr>
        <p:spPr>
          <a:xfrm>
            <a:off x="4566290" y="5922182"/>
            <a:ext cx="3533709" cy="5780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dirty="0">
                <a:latin typeface="Suisse Int'l" panose="020B0504000000000000" pitchFamily="34" charset="77"/>
              </a:rPr>
              <a:t>Aircraft dynamic stability analysis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p:sp>
        <p:nvSpPr>
          <p:cNvPr id="40" name="Down Arrow 39"/>
          <p:cNvSpPr/>
          <p:nvPr/>
        </p:nvSpPr>
        <p:spPr>
          <a:xfrm rot="16200000">
            <a:off x="4293127" y="5957938"/>
            <a:ext cx="145597" cy="20478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1" name="Textfeld 7">
            <a:extLst>
              <a:ext uri="{FF2B5EF4-FFF2-40B4-BE49-F238E27FC236}">
                <a16:creationId xmlns:a16="http://schemas.microsoft.com/office/drawing/2014/main" id="{D525950E-E2D5-44E9-99B7-25377F969FE6}"/>
              </a:ext>
            </a:extLst>
          </p:cNvPr>
          <p:cNvSpPr txBox="1"/>
          <p:nvPr/>
        </p:nvSpPr>
        <p:spPr>
          <a:xfrm>
            <a:off x="1331321" y="1011713"/>
            <a:ext cx="2057859" cy="402844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algn="l"/>
            <a:r>
              <a:rPr lang="en-GB" b="0" i="0" u="sng" dirty="0">
                <a:latin typeface="Suisse Int'l" panose="020B0504000000000000" pitchFamily="34" charset="77"/>
              </a:rPr>
              <a:t>Dynamic </a:t>
            </a:r>
            <a:br>
              <a:rPr lang="en-GB" b="0" i="0" u="sng" dirty="0">
                <a:latin typeface="Suisse Int'l" panose="020B0504000000000000" pitchFamily="34" charset="77"/>
              </a:rPr>
            </a:br>
            <a:r>
              <a:rPr lang="en-GB" u="sng" dirty="0">
                <a:latin typeface="Suisse Int'l" panose="020B0504000000000000" pitchFamily="34" charset="77"/>
              </a:rPr>
              <a:t>S</a:t>
            </a:r>
            <a:r>
              <a:rPr lang="en-GB" b="0" i="0" u="sng" dirty="0">
                <a:latin typeface="Suisse Int'l" panose="020B0504000000000000" pitchFamily="34" charset="77"/>
              </a:rPr>
              <a:t>imulation</a:t>
            </a:r>
          </a:p>
        </p:txBody>
      </p:sp>
      <p:sp>
        <p:nvSpPr>
          <p:cNvPr id="42" name="Arc 41"/>
          <p:cNvSpPr/>
          <p:nvPr/>
        </p:nvSpPr>
        <p:spPr>
          <a:xfrm>
            <a:off x="748839" y="3253197"/>
            <a:ext cx="6581902" cy="3125415"/>
          </a:xfrm>
          <a:prstGeom prst="arc">
            <a:avLst>
              <a:gd name="adj1" fmla="val 20455170"/>
              <a:gd name="adj2" fmla="val 1122477"/>
            </a:avLst>
          </a:prstGeom>
          <a:ln w="28575">
            <a:solidFill>
              <a:schemeClr val="tx2">
                <a:lumMod val="75000"/>
              </a:schemeClr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138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247B3B00-EC7E-41EE-96A7-89CEF03D36D5}"/>
              </a:ext>
            </a:extLst>
          </p:cNvPr>
          <p:cNvSpPr/>
          <p:nvPr/>
        </p:nvSpPr>
        <p:spPr>
          <a:xfrm>
            <a:off x="65860" y="1527700"/>
            <a:ext cx="3546617" cy="3663175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1924519-F1E6-4E70-9602-AB6E8ED1FD52}"/>
              </a:ext>
            </a:extLst>
          </p:cNvPr>
          <p:cNvSpPr/>
          <p:nvPr/>
        </p:nvSpPr>
        <p:spPr>
          <a:xfrm>
            <a:off x="1081201" y="2033825"/>
            <a:ext cx="1918357" cy="126525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0" tIns="0" rIns="0" bIns="0" rtlCol="0">
            <a:noAutofit/>
          </a:bodyPr>
          <a:lstStyle/>
          <a:p>
            <a:pPr algn="ctr"/>
            <a:endParaRPr lang="en-GB">
              <a:solidFill>
                <a:schemeClr val="tx1"/>
              </a:solidFill>
              <a:latin typeface="Suisse Int'l" panose="020B0504000000000000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906188" y="5333514"/>
            <a:ext cx="6048422" cy="25603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dirty="0">
                <a:latin typeface="Suisse Int'l" panose="020B0504000000000000" pitchFamily="34" charset="77"/>
              </a:rPr>
              <a:t>System ID provides an </a:t>
            </a:r>
            <a:r>
              <a:rPr lang="en-GB" u="sng" dirty="0">
                <a:latin typeface="Suisse Int'l" panose="020B0504000000000000" pitchFamily="34" charset="77"/>
              </a:rPr>
              <a:t>accurate</a:t>
            </a:r>
            <a:r>
              <a:rPr lang="en-GB" dirty="0">
                <a:latin typeface="Suisse Int'l" panose="020B0504000000000000" pitchFamily="34" charset="77"/>
              </a:rPr>
              <a:t>, </a:t>
            </a:r>
            <a:r>
              <a:rPr lang="en-GB" u="sng" dirty="0">
                <a:latin typeface="Suisse Int'l" panose="020B0504000000000000" pitchFamily="34" charset="77"/>
              </a:rPr>
              <a:t>simple</a:t>
            </a:r>
            <a:r>
              <a:rPr lang="en-GB" dirty="0">
                <a:latin typeface="Suisse Int'l" panose="020B0504000000000000" pitchFamily="34" charset="77"/>
              </a:rPr>
              <a:t> and </a:t>
            </a:r>
            <a:r>
              <a:rPr lang="en-GB" u="sng" dirty="0">
                <a:latin typeface="Suisse Int'l" panose="020B0504000000000000" pitchFamily="34" charset="77"/>
              </a:rPr>
              <a:t>reliable</a:t>
            </a:r>
            <a:r>
              <a:rPr lang="en-GB" dirty="0">
                <a:latin typeface="Suisse Int'l" panose="020B0504000000000000" pitchFamily="34" charset="77"/>
              </a:rPr>
              <a:t> model of the H/C dynamics</a:t>
            </a:r>
            <a:br>
              <a:rPr lang="en-GB" dirty="0">
                <a:latin typeface="Suisse Int'l" panose="020B0504000000000000" pitchFamily="34" charset="77"/>
              </a:rPr>
            </a:br>
            <a:r>
              <a:rPr lang="en-GB" dirty="0">
                <a:latin typeface="Suisse Int'l" panose="020B0504000000000000" pitchFamily="34" charset="77"/>
              </a:rPr>
              <a:t>obtained from </a:t>
            </a:r>
            <a:r>
              <a:rPr lang="en-GB" u="sng" dirty="0">
                <a:latin typeface="Suisse Int'l" panose="020B0504000000000000" pitchFamily="34" charset="77"/>
              </a:rPr>
              <a:t>real</a:t>
            </a:r>
            <a:r>
              <a:rPr lang="en-GB" dirty="0">
                <a:latin typeface="Suisse Int'l" panose="020B0504000000000000" pitchFamily="34" charset="77"/>
              </a:rPr>
              <a:t> flight test data of the </a:t>
            </a:r>
            <a:r>
              <a:rPr lang="en-GB" u="sng" dirty="0">
                <a:latin typeface="Suisse Int'l" panose="020B0504000000000000" pitchFamily="34" charset="77"/>
              </a:rPr>
              <a:t>real</a:t>
            </a:r>
            <a:r>
              <a:rPr lang="en-GB" dirty="0">
                <a:latin typeface="Suisse Int'l" panose="020B0504000000000000" pitchFamily="34" charset="77"/>
              </a:rPr>
              <a:t> H/C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/>
          <a:srcRect l="4882" r="4277"/>
          <a:stretch/>
        </p:blipFill>
        <p:spPr>
          <a:xfrm>
            <a:off x="3690174" y="1255014"/>
            <a:ext cx="5366108" cy="3141027"/>
          </a:xfrm>
          <a:prstGeom prst="rect">
            <a:avLst/>
          </a:prstGeom>
        </p:spPr>
      </p:pic>
      <p:cxnSp>
        <p:nvCxnSpPr>
          <p:cNvPr id="32" name="Straight Arrow Connector 31"/>
          <p:cNvCxnSpPr>
            <a:cxnSpLocks/>
          </p:cNvCxnSpPr>
          <p:nvPr/>
        </p:nvCxnSpPr>
        <p:spPr>
          <a:xfrm flipV="1">
            <a:off x="1183763" y="2921644"/>
            <a:ext cx="271689" cy="544332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rc 35"/>
          <p:cNvSpPr/>
          <p:nvPr/>
        </p:nvSpPr>
        <p:spPr>
          <a:xfrm>
            <a:off x="1824319" y="1007013"/>
            <a:ext cx="2106080" cy="4183862"/>
          </a:xfrm>
          <a:prstGeom prst="arc">
            <a:avLst>
              <a:gd name="adj1" fmla="val 15365335"/>
              <a:gd name="adj2" fmla="val 1159385"/>
            </a:avLst>
          </a:prstGeom>
          <a:ln w="28575">
            <a:solidFill>
              <a:schemeClr val="tx2">
                <a:lumMod val="75000"/>
              </a:schemeClr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/>
          <p:cNvSpPr txBox="1"/>
          <p:nvPr/>
        </p:nvSpPr>
        <p:spPr>
          <a:xfrm>
            <a:off x="7456985" y="5273067"/>
            <a:ext cx="1936376" cy="13802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latin typeface="Suisse Int'l" panose="020B0504000000000000" pitchFamily="34" charset="77"/>
              </a:rPr>
              <a:t>LUTs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6954610" y="5331196"/>
            <a:ext cx="332471" cy="945776"/>
            <a:chOff x="6552422" y="4970930"/>
            <a:chExt cx="332471" cy="945776"/>
          </a:xfrm>
        </p:grpSpPr>
        <p:sp>
          <p:nvSpPr>
            <p:cNvPr id="38" name="Right Brace 37"/>
            <p:cNvSpPr/>
            <p:nvPr/>
          </p:nvSpPr>
          <p:spPr>
            <a:xfrm>
              <a:off x="6552422" y="4973248"/>
              <a:ext cx="161364" cy="943458"/>
            </a:xfrm>
            <a:prstGeom prst="rightBrace">
              <a:avLst/>
            </a:prstGeom>
            <a:ln w="22225">
              <a:solidFill>
                <a:schemeClr val="tx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ight Brace 40"/>
            <p:cNvSpPr/>
            <p:nvPr/>
          </p:nvSpPr>
          <p:spPr>
            <a:xfrm rot="10800000">
              <a:off x="6713786" y="4970930"/>
              <a:ext cx="171107" cy="945776"/>
            </a:xfrm>
            <a:prstGeom prst="rightBrace">
              <a:avLst/>
            </a:prstGeom>
            <a:ln w="22225">
              <a:solidFill>
                <a:schemeClr val="tx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7CC2B459-1E83-44A7-A943-FF90A123FFD1}"/>
              </a:ext>
            </a:extLst>
          </p:cNvPr>
          <p:cNvSpPr txBox="1"/>
          <p:nvPr/>
        </p:nvSpPr>
        <p:spPr>
          <a:xfrm>
            <a:off x="2286424" y="3460167"/>
            <a:ext cx="1314450" cy="63401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1600" b="0" i="0" dirty="0">
                <a:latin typeface="Suisse Int'l" panose="020B0504000000000000" pitchFamily="34" charset="77"/>
              </a:rPr>
              <a:t>Equations of Motion</a:t>
            </a:r>
          </a:p>
        </p:txBody>
      </p:sp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ACD2B24B-D17C-4FAB-B115-11700A1D99BE}"/>
              </a:ext>
            </a:extLst>
          </p:cNvPr>
          <p:cNvSpPr/>
          <p:nvPr/>
        </p:nvSpPr>
        <p:spPr>
          <a:xfrm rot="5400000">
            <a:off x="1700280" y="86186"/>
            <a:ext cx="248077" cy="3131106"/>
          </a:xfrm>
          <a:prstGeom prst="leftBrace">
            <a:avLst/>
          </a:prstGeom>
          <a:ln w="28575">
            <a:solidFill>
              <a:srgbClr val="0070C0"/>
            </a:solidFill>
            <a:round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25950E-E2D5-44E9-99B7-25377F969FE6}"/>
              </a:ext>
            </a:extLst>
          </p:cNvPr>
          <p:cNvSpPr txBox="1"/>
          <p:nvPr/>
        </p:nvSpPr>
        <p:spPr>
          <a:xfrm>
            <a:off x="1470352" y="973891"/>
            <a:ext cx="2057859" cy="402844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algn="l"/>
            <a:r>
              <a:rPr lang="en-GB" b="0" i="0" u="sng" dirty="0">
                <a:latin typeface="Suisse Int'l" panose="020B0504000000000000" pitchFamily="34" charset="77"/>
              </a:rPr>
              <a:t>Dynamic </a:t>
            </a:r>
            <a:br>
              <a:rPr lang="en-GB" b="0" i="0" u="sng" dirty="0">
                <a:latin typeface="Suisse Int'l" panose="020B0504000000000000" pitchFamily="34" charset="77"/>
              </a:rPr>
            </a:br>
            <a:r>
              <a:rPr lang="en-GB" u="sng" dirty="0">
                <a:latin typeface="Suisse Int'l" panose="020B0504000000000000" pitchFamily="34" charset="77"/>
              </a:rPr>
              <a:t>S</a:t>
            </a:r>
            <a:r>
              <a:rPr lang="en-GB" b="0" i="0" u="sng" dirty="0">
                <a:latin typeface="Suisse Int'l" panose="020B0504000000000000" pitchFamily="34" charset="77"/>
              </a:rPr>
              <a:t>imulation</a:t>
            </a:r>
          </a:p>
        </p:txBody>
      </p:sp>
      <p:sp>
        <p:nvSpPr>
          <p:cNvPr id="21" name="Arc 35">
            <a:extLst>
              <a:ext uri="{FF2B5EF4-FFF2-40B4-BE49-F238E27FC236}">
                <a16:creationId xmlns:a16="http://schemas.microsoft.com/office/drawing/2014/main" id="{EE60CE86-FA29-4532-9167-F3041E71579A}"/>
              </a:ext>
            </a:extLst>
          </p:cNvPr>
          <p:cNvSpPr/>
          <p:nvPr/>
        </p:nvSpPr>
        <p:spPr>
          <a:xfrm flipH="1">
            <a:off x="661882" y="3829293"/>
            <a:ext cx="875688" cy="1778098"/>
          </a:xfrm>
          <a:prstGeom prst="arc">
            <a:avLst>
              <a:gd name="adj1" fmla="val 17940777"/>
              <a:gd name="adj2" fmla="val 4210448"/>
            </a:avLst>
          </a:prstGeom>
          <a:ln w="28575">
            <a:solidFill>
              <a:srgbClr val="0070C0"/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0CEA2FC-6F40-46C3-ADAE-B905745C2E85}"/>
              </a:ext>
            </a:extLst>
          </p:cNvPr>
          <p:cNvSpPr txBox="1"/>
          <p:nvPr/>
        </p:nvSpPr>
        <p:spPr>
          <a:xfrm>
            <a:off x="576969" y="3464254"/>
            <a:ext cx="1355794" cy="63401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1600" b="0" i="0" dirty="0">
                <a:latin typeface="Suisse Int'l" panose="020B0504000000000000" pitchFamily="34" charset="77"/>
              </a:rPr>
              <a:t>Aerodynamic H/C model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ED2738B-0CED-46F4-9222-48CEB3C0C272}"/>
              </a:ext>
            </a:extLst>
          </p:cNvPr>
          <p:cNvSpPr txBox="1"/>
          <p:nvPr/>
        </p:nvSpPr>
        <p:spPr>
          <a:xfrm>
            <a:off x="1351746" y="2432869"/>
            <a:ext cx="1123594" cy="4269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600" b="0" i="0" dirty="0">
                <a:latin typeface="Suisse Int'l" panose="020B0504000000000000" pitchFamily="34" charset="77"/>
              </a:rPr>
              <a:t>Pilot </a:t>
            </a:r>
            <a:br>
              <a:rPr lang="en-GB" sz="1600" b="0" i="0" dirty="0">
                <a:latin typeface="Suisse Int'l" panose="020B0504000000000000" pitchFamily="34" charset="77"/>
              </a:rPr>
            </a:br>
            <a:r>
              <a:rPr lang="en-GB" sz="1600" b="0" i="0" dirty="0">
                <a:latin typeface="Suisse Int'l" panose="020B0504000000000000" pitchFamily="34" charset="77"/>
              </a:rPr>
              <a:t>inputs</a:t>
            </a:r>
          </a:p>
        </p:txBody>
      </p:sp>
      <p:sp>
        <p:nvSpPr>
          <p:cNvPr id="20" name="Geschweifte Klammer links 19">
            <a:extLst>
              <a:ext uri="{FF2B5EF4-FFF2-40B4-BE49-F238E27FC236}">
                <a16:creationId xmlns:a16="http://schemas.microsoft.com/office/drawing/2014/main" id="{364D9391-A506-48B1-9BA4-7E3F0BC9021F}"/>
              </a:ext>
            </a:extLst>
          </p:cNvPr>
          <p:cNvSpPr/>
          <p:nvPr/>
        </p:nvSpPr>
        <p:spPr>
          <a:xfrm>
            <a:off x="1979718" y="2131619"/>
            <a:ext cx="174229" cy="1122586"/>
          </a:xfrm>
          <a:prstGeom prst="leftBrace">
            <a:avLst/>
          </a:prstGeom>
          <a:noFill/>
          <a:ln w="1905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93A14A3E-743F-4380-8087-A7275F3A55D5}"/>
                  </a:ext>
                </a:extLst>
              </p:cNvPr>
              <p:cNvSpPr txBox="1"/>
              <p:nvPr/>
            </p:nvSpPr>
            <p:spPr>
              <a:xfrm>
                <a:off x="2078607" y="2101389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𝑐𝑜𝑙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𝑐𝑦𝑐𝑙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𝑝𝑒𝑑𝑎𝑙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𝑝𝑒𝑛𝑒</m:t>
                          </m:r>
                        </m:sub>
                      </m:sSub>
                    </m:oMath>
                  </m:oMathPara>
                </a14:m>
                <a:endParaRPr lang="es-ES" b="0" i="0" dirty="0">
                  <a:latin typeface="Suisse Int'l" panose="020B0504000000000000" pitchFamily="34" charset="77"/>
                </a:endParaRPr>
              </a:p>
              <a:p>
                <a:pPr algn="l"/>
                <a:endParaRPr lang="en-GB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93A14A3E-743F-4380-8087-A7275F3A55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8607" y="2101389"/>
                <a:ext cx="914400" cy="914400"/>
              </a:xfrm>
              <a:prstGeom prst="rect">
                <a:avLst/>
              </a:prstGeom>
              <a:blipFill>
                <a:blip r:embed="rId4"/>
                <a:stretch>
                  <a:fillRect b="-34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1">
            <a:extLst>
              <a:ext uri="{FF2B5EF4-FFF2-40B4-BE49-F238E27FC236}">
                <a16:creationId xmlns:a16="http://schemas.microsoft.com/office/drawing/2014/main" id="{26C40155-A541-48E5-AAF6-64C2FA31132E}"/>
              </a:ext>
            </a:extLst>
          </p:cNvPr>
          <p:cNvCxnSpPr>
            <a:cxnSpLocks/>
            <a:stCxn id="3" idx="1"/>
            <a:endCxn id="26" idx="3"/>
          </p:cNvCxnSpPr>
          <p:nvPr/>
        </p:nvCxnSpPr>
        <p:spPr>
          <a:xfrm flipH="1">
            <a:off x="1932763" y="3777175"/>
            <a:ext cx="353661" cy="4087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eschweifte Klammer links 43">
            <a:extLst>
              <a:ext uri="{FF2B5EF4-FFF2-40B4-BE49-F238E27FC236}">
                <a16:creationId xmlns:a16="http://schemas.microsoft.com/office/drawing/2014/main" id="{B4F0A06B-2BBB-4C94-9523-9D9EF580A4BD}"/>
              </a:ext>
            </a:extLst>
          </p:cNvPr>
          <p:cNvSpPr/>
          <p:nvPr/>
        </p:nvSpPr>
        <p:spPr>
          <a:xfrm rot="5400000">
            <a:off x="1953616" y="3515158"/>
            <a:ext cx="204951" cy="1739976"/>
          </a:xfrm>
          <a:prstGeom prst="leftBrace">
            <a:avLst/>
          </a:prstGeom>
          <a:noFill/>
          <a:ln w="1905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01E04A84-E8AE-4733-B6D2-697F16A5C91A}"/>
                  </a:ext>
                </a:extLst>
              </p:cNvPr>
              <p:cNvSpPr txBox="1"/>
              <p:nvPr/>
            </p:nvSpPr>
            <p:spPr>
              <a:xfrm>
                <a:off x="1186104" y="4496698"/>
                <a:ext cx="1846977" cy="6008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r>
                  <a:rPr lang="en-US" b="0" dirty="0"/>
                  <a:t>Forces: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br>
                  <a:rPr lang="en-US" b="0" i="1" dirty="0">
                    <a:latin typeface="Cambria Math" panose="02040503050406030204" pitchFamily="18" charset="0"/>
                  </a:rPr>
                </a:br>
                <a:r>
                  <a:rPr lang="en-US" b="0" dirty="0">
                    <a:latin typeface="Cambria Math" panose="02040503050406030204" pitchFamily="18" charset="0"/>
                  </a:rPr>
                  <a:t>Moments: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br>
                  <a:rPr lang="en-US" b="0" i="0" dirty="0">
                    <a:latin typeface="Suisse Int'l" panose="020B0504000000000000" pitchFamily="34" charset="77"/>
                  </a:rPr>
                </a:br>
                <a:endParaRPr lang="en-US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45" name="Textfeld 44">
                <a:extLst>
                  <a:ext uri="{FF2B5EF4-FFF2-40B4-BE49-F238E27FC236}">
                    <a16:creationId xmlns:a16="http://schemas.microsoft.com/office/drawing/2014/main" id="{01E04A84-E8AE-4733-B6D2-697F16A5C9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6104" y="4496698"/>
                <a:ext cx="1846977" cy="600848"/>
              </a:xfrm>
              <a:prstGeom prst="rect">
                <a:avLst/>
              </a:prstGeom>
              <a:blipFill>
                <a:blip r:embed="rId5"/>
                <a:stretch>
                  <a:fillRect l="-7921" t="-13265" b="-132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Arc 35">
            <a:extLst>
              <a:ext uri="{FF2B5EF4-FFF2-40B4-BE49-F238E27FC236}">
                <a16:creationId xmlns:a16="http://schemas.microsoft.com/office/drawing/2014/main" id="{EDA256F2-F4E0-42FD-92FA-BF61EC14BD2D}"/>
              </a:ext>
            </a:extLst>
          </p:cNvPr>
          <p:cNvSpPr/>
          <p:nvPr/>
        </p:nvSpPr>
        <p:spPr>
          <a:xfrm flipH="1" flipV="1">
            <a:off x="3368425" y="3304263"/>
            <a:ext cx="2923841" cy="1199130"/>
          </a:xfrm>
          <a:prstGeom prst="arc">
            <a:avLst>
              <a:gd name="adj1" fmla="val 11647274"/>
              <a:gd name="adj2" fmla="val 21578000"/>
            </a:avLst>
          </a:prstGeom>
          <a:ln w="28575">
            <a:solidFill>
              <a:schemeClr val="tx2">
                <a:lumMod val="75000"/>
              </a:schemeClr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F96EB43C-78B8-4730-BD07-80DAAB80927E}"/>
              </a:ext>
            </a:extLst>
          </p:cNvPr>
          <p:cNvSpPr/>
          <p:nvPr/>
        </p:nvSpPr>
        <p:spPr>
          <a:xfrm>
            <a:off x="3690174" y="1393173"/>
            <a:ext cx="5360686" cy="3002868"/>
          </a:xfrm>
          <a:prstGeom prst="rect">
            <a:avLst/>
          </a:prstGeom>
          <a:solidFill>
            <a:srgbClr val="47855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9" name="Straight Arrow Connector 31">
            <a:extLst>
              <a:ext uri="{FF2B5EF4-FFF2-40B4-BE49-F238E27FC236}">
                <a16:creationId xmlns:a16="http://schemas.microsoft.com/office/drawing/2014/main" id="{5B810004-CD4B-4A34-9A7D-4DA8D6494366}"/>
              </a:ext>
            </a:extLst>
          </p:cNvPr>
          <p:cNvCxnSpPr>
            <a:cxnSpLocks/>
          </p:cNvCxnSpPr>
          <p:nvPr/>
        </p:nvCxnSpPr>
        <p:spPr>
          <a:xfrm flipV="1">
            <a:off x="1829567" y="1722854"/>
            <a:ext cx="0" cy="310972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 txBox="1">
            <a:spLocks/>
          </p:cNvSpPr>
          <p:nvPr/>
        </p:nvSpPr>
        <p:spPr>
          <a:xfrm>
            <a:off x="504000" y="392724"/>
            <a:ext cx="6523643" cy="47243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ts val="2400"/>
              </a:lnSpc>
              <a:spcBef>
                <a:spcPct val="0"/>
              </a:spcBef>
              <a:buNone/>
              <a:defRPr sz="2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/>
              <a:t>Aircraft Simulation – Current Kopter approach</a:t>
            </a:r>
            <a:endParaRPr lang="en-GB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061321" y="3783304"/>
            <a:ext cx="0" cy="440361"/>
          </a:xfrm>
          <a:prstGeom prst="straightConnector1">
            <a:avLst/>
          </a:prstGeom>
          <a:ln w="28575">
            <a:solidFill>
              <a:srgbClr val="0070C0"/>
            </a:solidFill>
            <a:headEnd type="arrow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24">
            <a:extLst>
              <a:ext uri="{FF2B5EF4-FFF2-40B4-BE49-F238E27FC236}">
                <a16:creationId xmlns:a16="http://schemas.microsoft.com/office/drawing/2014/main" id="{7FB70BD5-A673-4579-8403-B6CFBFA9FDB2}"/>
              </a:ext>
            </a:extLst>
          </p:cNvPr>
          <p:cNvSpPr/>
          <p:nvPr/>
        </p:nvSpPr>
        <p:spPr>
          <a:xfrm>
            <a:off x="335500" y="1906674"/>
            <a:ext cx="225981" cy="3332657"/>
          </a:xfrm>
          <a:prstGeom prst="leftBrace">
            <a:avLst/>
          </a:prstGeom>
          <a:ln w="22225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TextBox 27">
            <a:extLst>
              <a:ext uri="{FF2B5EF4-FFF2-40B4-BE49-F238E27FC236}">
                <a16:creationId xmlns:a16="http://schemas.microsoft.com/office/drawing/2014/main" id="{A54CBC7C-A233-43DA-8FF8-0237E63177A2}"/>
              </a:ext>
            </a:extLst>
          </p:cNvPr>
          <p:cNvSpPr txBox="1"/>
          <p:nvPr/>
        </p:nvSpPr>
        <p:spPr>
          <a:xfrm>
            <a:off x="77117" y="2264688"/>
            <a:ext cx="342658" cy="1858243"/>
          </a:xfrm>
          <a:prstGeom prst="rect">
            <a:avLst/>
          </a:prstGeom>
          <a:noFill/>
        </p:spPr>
        <p:txBody>
          <a:bodyPr vert="vert270" wrap="square" lIns="0" tIns="0" rIns="0" bIns="0" rtlCol="0">
            <a:noAutofit/>
          </a:bodyPr>
          <a:lstStyle/>
          <a:p>
            <a:r>
              <a:rPr lang="en-GB" b="0" i="0" dirty="0">
                <a:latin typeface="Suisse Int'l" panose="020B0504000000000000" pitchFamily="34" charset="77"/>
              </a:rPr>
              <a:t>Non-linear model</a:t>
            </a:r>
          </a:p>
        </p:txBody>
      </p:sp>
    </p:spTree>
    <p:extLst>
      <p:ext uri="{BB962C8B-B14F-4D97-AF65-F5344CB8AC3E}">
        <p14:creationId xmlns:p14="http://schemas.microsoft.com/office/powerpoint/2010/main" val="4186321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System ID R/C Model vs </a:t>
            </a:r>
            <a:r>
              <a:rPr lang="en-GB" dirty="0" err="1"/>
              <a:t>FlightLab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571455" y="1276349"/>
            <a:ext cx="3810045" cy="49244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4718100" y="1276350"/>
            <a:ext cx="3842172" cy="4924424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802134" y="1787676"/>
            <a:ext cx="323646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sng" dirty="0"/>
              <a:t>Advantages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Validation -&gt; </a:t>
            </a:r>
            <a:r>
              <a:rPr lang="en-GB" u="sng" dirty="0"/>
              <a:t>instantaneous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Non-linear flight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Transient flight conditions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Real-time dynamic modelling</a:t>
            </a:r>
          </a:p>
          <a:p>
            <a:r>
              <a:rPr lang="en-GB" u="sng" dirty="0"/>
              <a:t>Drawbacks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Depend on flight test data availability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39467" y="1794177"/>
            <a:ext cx="32364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sng" dirty="0"/>
              <a:t>Advantages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Not dependency on flight test data</a:t>
            </a:r>
          </a:p>
          <a:p>
            <a:r>
              <a:rPr lang="en-GB" u="sng" dirty="0"/>
              <a:t>Drawbacks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Validation -&gt; </a:t>
            </a:r>
            <a:r>
              <a:rPr lang="en-GB" u="sng" dirty="0"/>
              <a:t>complicated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Only linear flight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5578749" y="1346907"/>
            <a:ext cx="2126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FlightLab</a:t>
            </a:r>
            <a:r>
              <a:rPr lang="en-GB" b="1" dirty="0"/>
              <a:t> H/C model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66685" y="1353347"/>
            <a:ext cx="2722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H/C model from System ID</a:t>
            </a:r>
          </a:p>
        </p:txBody>
      </p:sp>
      <p:sp>
        <p:nvSpPr>
          <p:cNvPr id="14" name="Down Arrow 13"/>
          <p:cNvSpPr/>
          <p:nvPr/>
        </p:nvSpPr>
        <p:spPr>
          <a:xfrm>
            <a:off x="6377823" y="3562350"/>
            <a:ext cx="281896" cy="841587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219554" y="4361155"/>
            <a:ext cx="32364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Best use: Loads prediction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73794" y="4403936"/>
            <a:ext cx="38268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Best use: Dynamic model of the </a:t>
            </a:r>
          </a:p>
          <a:p>
            <a:r>
              <a:rPr lang="en-GB" sz="2000" dirty="0"/>
              <a:t>	 real H/C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2253052" y="4123542"/>
            <a:ext cx="281896" cy="311618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Down Arrow 17"/>
          <p:cNvSpPr/>
          <p:nvPr/>
        </p:nvSpPr>
        <p:spPr>
          <a:xfrm rot="16200000">
            <a:off x="740896" y="4460631"/>
            <a:ext cx="281896" cy="298060"/>
          </a:xfrm>
          <a:prstGeom prst="down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Down Arrow 18"/>
          <p:cNvSpPr/>
          <p:nvPr/>
        </p:nvSpPr>
        <p:spPr>
          <a:xfrm rot="16200000">
            <a:off x="4929576" y="4412181"/>
            <a:ext cx="281896" cy="298060"/>
          </a:xfrm>
          <a:prstGeom prst="down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/>
          <p:cNvSpPr/>
          <p:nvPr/>
        </p:nvSpPr>
        <p:spPr>
          <a:xfrm>
            <a:off x="4718100" y="1276350"/>
            <a:ext cx="3842172" cy="490395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555802" y="1286375"/>
            <a:ext cx="3842172" cy="490395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566" y="5072238"/>
            <a:ext cx="1636333" cy="108895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8069" y="4750609"/>
            <a:ext cx="2077673" cy="134985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6" t="34259" r="71944" b="41667"/>
          <a:stretch/>
        </p:blipFill>
        <p:spPr>
          <a:xfrm rot="5400000">
            <a:off x="1144352" y="4947362"/>
            <a:ext cx="1114130" cy="134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84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9FB-36D9-684C-95F0-18535CB5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92724"/>
            <a:ext cx="6523643" cy="472431"/>
          </a:xfrm>
        </p:spPr>
        <p:txBody>
          <a:bodyPr anchor="b"/>
          <a:lstStyle/>
          <a:p>
            <a:r>
              <a:rPr lang="en-GB" dirty="0"/>
              <a:t>How does it work?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ED1E1C-C805-0D4B-BE34-F08F4C566B7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@ </a:t>
            </a:r>
            <a:r>
              <a:rPr lang="en-GB" dirty="0" err="1"/>
              <a:t>Kopter</a:t>
            </a:r>
            <a:r>
              <a:rPr lang="en-GB" dirty="0"/>
              <a:t> Group AG | Alejandro Valverde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9D03-AE4A-2848-9956-B167AE17B095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D5B0-5220-44BF-BD99-44FE20BE1773}" type="datetime5">
              <a:rPr lang="en-US" smtClean="0"/>
              <a:t>25-Feb-18</a:t>
            </a:fld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612971" y="1444005"/>
            <a:ext cx="1267036" cy="7351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b="0" i="0" dirty="0">
                <a:latin typeface="Suisse Int'l" panose="020B0504000000000000" pitchFamily="34" charset="77"/>
              </a:rPr>
              <a:t>Forces and moments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82646" y="1094755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𝑚𝑉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=∑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𝐴𝑒𝑟𝑜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𝑇h𝑟𝑢𝑠𝑡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𝐺𝑟𝑎𝑣𝑖𝑡𝑦</m:t>
                          </m:r>
                        </m:sub>
                      </m:sSub>
                    </m:oMath>
                  </m:oMathPara>
                </a14:m>
                <a:endParaRPr lang="en-GB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2646" y="1094755"/>
                <a:ext cx="914400" cy="914400"/>
              </a:xfrm>
              <a:prstGeom prst="rect">
                <a:avLst/>
              </a:prstGeom>
              <a:blipFill>
                <a:blip r:embed="rId2"/>
                <a:stretch>
                  <a:fillRect r="-360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482646" y="1892061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𝐼𝑤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=∑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𝐴𝑒𝑟𝑜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𝑇h𝑟𝑢𝑠𝑡</m:t>
                          </m:r>
                        </m:sub>
                      </m:sSub>
                    </m:oMath>
                  </m:oMathPara>
                </a14:m>
                <a:endParaRPr lang="en-GB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2646" y="1892061"/>
                <a:ext cx="914400" cy="914400"/>
              </a:xfrm>
              <a:prstGeom prst="rect">
                <a:avLst/>
              </a:prstGeom>
              <a:blipFill>
                <a:blip r:embed="rId3"/>
                <a:stretch>
                  <a:fillRect r="-259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/>
          <p:cNvCxnSpPr>
            <a:stCxn id="3" idx="3"/>
          </p:cNvCxnSpPr>
          <p:nvPr/>
        </p:nvCxnSpPr>
        <p:spPr>
          <a:xfrm flipV="1">
            <a:off x="1880007" y="1385484"/>
            <a:ext cx="519379" cy="42611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" idx="3"/>
          </p:cNvCxnSpPr>
          <p:nvPr/>
        </p:nvCxnSpPr>
        <p:spPr>
          <a:xfrm>
            <a:off x="1880007" y="1811594"/>
            <a:ext cx="519379" cy="36758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4125773" y="1175705"/>
            <a:ext cx="621792" cy="503784"/>
          </a:xfrm>
          <a:prstGeom prst="ellipse">
            <a:avLst/>
          </a:prstGeom>
          <a:noFill/>
          <a:ln w="38100">
            <a:solidFill>
              <a:srgbClr val="0070C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4125351" y="1961100"/>
            <a:ext cx="621792" cy="503784"/>
          </a:xfrm>
          <a:prstGeom prst="ellipse">
            <a:avLst/>
          </a:prstGeom>
          <a:noFill/>
          <a:ln w="38100">
            <a:solidFill>
              <a:srgbClr val="0070C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735178" y="2771652"/>
                <a:ext cx="603504" cy="4901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𝐴𝑒𝑟𝑜</m:t>
                          </m:r>
                        </m:sub>
                      </m:sSub>
                    </m:oMath>
                  </m:oMathPara>
                </a14:m>
                <a:endParaRPr lang="en-GB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178" y="2771652"/>
                <a:ext cx="603504" cy="490143"/>
              </a:xfrm>
              <a:prstGeom prst="rect">
                <a:avLst/>
              </a:prstGeom>
              <a:blipFill>
                <a:blip r:embed="rId4"/>
                <a:stretch>
                  <a:fillRect l="-141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735178" y="3261795"/>
                <a:ext cx="603504" cy="4901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𝐴𝑒𝑟𝑜</m:t>
                          </m:r>
                        </m:sub>
                      </m:sSub>
                    </m:oMath>
                  </m:oMathPara>
                </a14:m>
                <a:endParaRPr lang="en-GB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178" y="3261795"/>
                <a:ext cx="603504" cy="490143"/>
              </a:xfrm>
              <a:prstGeom prst="rect">
                <a:avLst/>
              </a:prstGeom>
              <a:blipFill>
                <a:blip r:embed="rId5"/>
                <a:stretch>
                  <a:fillRect l="-14141" r="-3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ight Brace 22"/>
          <p:cNvSpPr/>
          <p:nvPr/>
        </p:nvSpPr>
        <p:spPr>
          <a:xfrm>
            <a:off x="1380844" y="2806461"/>
            <a:ext cx="106935" cy="812031"/>
          </a:xfrm>
          <a:prstGeom prst="rightBrace">
            <a:avLst>
              <a:gd name="adj1" fmla="val 58333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1607294" y="2926967"/>
            <a:ext cx="6981500" cy="29368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b="0" i="0" dirty="0">
                <a:latin typeface="Suisse Int'l" panose="020B0504000000000000" pitchFamily="34" charset="77"/>
              </a:rPr>
              <a:t>Develop a model form from w</a:t>
            </a:r>
            <a:r>
              <a:rPr lang="en-GB" dirty="0">
                <a:latin typeface="Suisse Int'l" panose="020B0504000000000000" pitchFamily="34" charset="77"/>
              </a:rPr>
              <a:t>hich parameters can be estimated using </a:t>
            </a:r>
            <a:r>
              <a:rPr lang="en-GB" u="sng" dirty="0">
                <a:latin typeface="Suisse Int'l" panose="020B0504000000000000" pitchFamily="34" charset="77"/>
              </a:rPr>
              <a:t>flight test data</a:t>
            </a:r>
            <a:endParaRPr lang="en-GB" b="0" i="0" u="sng" dirty="0">
              <a:latin typeface="Suisse Int'l" panose="020B0504000000000000" pitchFamily="34" charset="77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609526" y="3353246"/>
            <a:ext cx="0" cy="89979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92695" y="3614934"/>
            <a:ext cx="4085545" cy="3383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b="0" i="0" dirty="0">
                <a:latin typeface="Suisse Int'l" panose="020B0504000000000000" pitchFamily="34" charset="77"/>
              </a:rPr>
              <a:t>for example, </a:t>
            </a:r>
            <a:r>
              <a:rPr lang="en-US" dirty="0">
                <a:latin typeface="Suisse Int'l" panose="020B0504000000000000" pitchFamily="34" charset="77"/>
              </a:rPr>
              <a:t>using Taylor series expansion</a:t>
            </a:r>
            <a:endParaRPr lang="en-GB" b="0" i="0" dirty="0">
              <a:latin typeface="Suisse Int'l" panose="020B0504000000000000" pitchFamily="34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1529355" y="5018011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b>
                          </m:sSub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GB" sz="2800" b="0" i="0" dirty="0">
                  <a:latin typeface="Suisse Int'l" panose="020B0504000000000000" pitchFamily="34" charset="77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355" y="5018011"/>
                <a:ext cx="914400" cy="914400"/>
              </a:xfrm>
              <a:prstGeom prst="rect">
                <a:avLst/>
              </a:prstGeom>
              <a:blipFill>
                <a:blip r:embed="rId7"/>
                <a:stretch>
                  <a:fillRect r="-564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ight Brace 16"/>
          <p:cNvSpPr/>
          <p:nvPr/>
        </p:nvSpPr>
        <p:spPr>
          <a:xfrm rot="5400000">
            <a:off x="2650248" y="5378101"/>
            <a:ext cx="132411" cy="467616"/>
          </a:xfrm>
          <a:prstGeom prst="rightBrace">
            <a:avLst/>
          </a:prstGeom>
          <a:ln w="12700" cap="flat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ight Brace 27"/>
          <p:cNvSpPr/>
          <p:nvPr/>
        </p:nvSpPr>
        <p:spPr>
          <a:xfrm rot="5400000">
            <a:off x="3699614" y="5274504"/>
            <a:ext cx="132413" cy="644010"/>
          </a:xfrm>
          <a:prstGeom prst="rightBrace">
            <a:avLst/>
          </a:prstGeom>
          <a:ln w="1270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ight Brace 28"/>
          <p:cNvSpPr/>
          <p:nvPr/>
        </p:nvSpPr>
        <p:spPr>
          <a:xfrm rot="5400000">
            <a:off x="4924234" y="5309418"/>
            <a:ext cx="137541" cy="599853"/>
          </a:xfrm>
          <a:prstGeom prst="rightBrace">
            <a:avLst/>
          </a:prstGeom>
          <a:ln w="12700" cap="flat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ight Brace 29"/>
          <p:cNvSpPr/>
          <p:nvPr/>
        </p:nvSpPr>
        <p:spPr>
          <a:xfrm rot="5400000">
            <a:off x="6169161" y="5292690"/>
            <a:ext cx="132410" cy="594354"/>
          </a:xfrm>
          <a:prstGeom prst="rightBrace">
            <a:avLst/>
          </a:prstGeom>
          <a:ln w="12700">
            <a:solidFill>
              <a:srgbClr val="0070C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/>
          <p:cNvSpPr txBox="1"/>
          <p:nvPr/>
        </p:nvSpPr>
        <p:spPr>
          <a:xfrm>
            <a:off x="3277389" y="5717597"/>
            <a:ext cx="1620873" cy="3311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dirty="0">
                <a:latin typeface="Suisse Int'l" panose="020B0504000000000000" pitchFamily="34" charset="77"/>
              </a:rPr>
              <a:t>s</a:t>
            </a:r>
            <a:r>
              <a:rPr lang="en-GB" sz="1400" b="0" i="0" dirty="0">
                <a:latin typeface="Suisse Int'l" panose="020B0504000000000000" pitchFamily="34" charset="77"/>
              </a:rPr>
              <a:t>tatic stability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692695" y="5739598"/>
            <a:ext cx="1024600" cy="3311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b="0" i="0" dirty="0">
                <a:latin typeface="Suisse Int'l" panose="020B0504000000000000" pitchFamily="34" charset="77"/>
              </a:rPr>
              <a:t>dynamic stability</a:t>
            </a:r>
            <a:br>
              <a:rPr lang="en-GB" sz="1400" b="0" i="0" dirty="0">
                <a:latin typeface="Suisse Int'l" panose="020B0504000000000000" pitchFamily="34" charset="77"/>
              </a:rPr>
            </a:br>
            <a:r>
              <a:rPr lang="en-GB" sz="1400" b="0" i="0" dirty="0">
                <a:latin typeface="Suisse Int'l" panose="020B0504000000000000" pitchFamily="34" charset="77"/>
              </a:rPr>
              <a:t>(damping)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966048" y="5699307"/>
            <a:ext cx="1024600" cy="3311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b="0" i="0" dirty="0">
                <a:latin typeface="Suisse Int'l" panose="020B0504000000000000" pitchFamily="34" charset="77"/>
              </a:rPr>
              <a:t>pitch control authority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297419" y="5785030"/>
            <a:ext cx="1111706" cy="3311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dirty="0">
                <a:latin typeface="Suisse Int'l" panose="020B0504000000000000" pitchFamily="34" charset="77"/>
              </a:rPr>
              <a:t>pitching moment bias</a:t>
            </a:r>
            <a:endParaRPr lang="en-GB" sz="1400" b="0" i="0" dirty="0">
              <a:latin typeface="Suisse Int'l" panose="020B0504000000000000" pitchFamily="34" charset="77"/>
            </a:endParaRPr>
          </a:p>
        </p:txBody>
      </p:sp>
      <p:sp>
        <p:nvSpPr>
          <p:cNvPr id="41" name="Right Brace 40"/>
          <p:cNvSpPr/>
          <p:nvPr/>
        </p:nvSpPr>
        <p:spPr>
          <a:xfrm rot="5400000" flipH="1">
            <a:off x="4118309" y="4847916"/>
            <a:ext cx="145324" cy="357807"/>
          </a:xfrm>
          <a:prstGeom prst="rightBrace">
            <a:avLst/>
          </a:prstGeom>
          <a:ln w="12700">
            <a:solidFill>
              <a:srgbClr val="C00000"/>
            </a:solidFill>
            <a:round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/>
          <p:cNvSpPr txBox="1"/>
          <p:nvPr/>
        </p:nvSpPr>
        <p:spPr>
          <a:xfrm>
            <a:off x="3856914" y="4449464"/>
            <a:ext cx="890652" cy="4189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dirty="0">
                <a:latin typeface="Suisse Int'l" panose="020B0504000000000000" pitchFamily="34" charset="77"/>
              </a:rPr>
              <a:t>H/C angle of attack</a:t>
            </a:r>
            <a:endParaRPr lang="en-GB" sz="1400" b="0" i="0" dirty="0">
              <a:latin typeface="Suisse Int'l" panose="020B0504000000000000" pitchFamily="34" charset="7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098044" y="4266490"/>
            <a:ext cx="982410" cy="4189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b="0" i="0" dirty="0">
                <a:latin typeface="Suisse Int'l" panose="020B0504000000000000" pitchFamily="34" charset="77"/>
              </a:rPr>
              <a:t>longitudinal angular velocity</a:t>
            </a:r>
          </a:p>
        </p:txBody>
      </p:sp>
      <p:sp>
        <p:nvSpPr>
          <p:cNvPr id="44" name="Right Brace 43"/>
          <p:cNvSpPr/>
          <p:nvPr/>
        </p:nvSpPr>
        <p:spPr>
          <a:xfrm rot="5400000" flipH="1">
            <a:off x="5311236" y="4847916"/>
            <a:ext cx="145324" cy="357807"/>
          </a:xfrm>
          <a:prstGeom prst="rightBrace">
            <a:avLst/>
          </a:prstGeom>
          <a:ln w="12700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TextBox 44"/>
          <p:cNvSpPr txBox="1"/>
          <p:nvPr/>
        </p:nvSpPr>
        <p:spPr>
          <a:xfrm>
            <a:off x="6536438" y="4454397"/>
            <a:ext cx="982410" cy="4189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1400" dirty="0">
                <a:latin typeface="Suisse Int'l" panose="020B0504000000000000" pitchFamily="34" charset="77"/>
              </a:rPr>
              <a:t>pitch control </a:t>
            </a:r>
            <a:r>
              <a:rPr lang="en-GB" sz="1400" b="0" i="0" dirty="0">
                <a:latin typeface="Suisse Int'l" panose="020B0504000000000000" pitchFamily="34" charset="77"/>
              </a:rPr>
              <a:t>input</a:t>
            </a:r>
          </a:p>
        </p:txBody>
      </p:sp>
      <p:sp>
        <p:nvSpPr>
          <p:cNvPr id="46" name="Right Brace 45"/>
          <p:cNvSpPr/>
          <p:nvPr/>
        </p:nvSpPr>
        <p:spPr>
          <a:xfrm rot="5400000" flipH="1">
            <a:off x="6637560" y="4821428"/>
            <a:ext cx="145324" cy="357807"/>
          </a:xfrm>
          <a:prstGeom prst="rightBrace">
            <a:avLst/>
          </a:prstGeom>
          <a:ln w="12700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0C721E8D-4E33-4CDC-A21E-5F5EFD9BA37C}"/>
              </a:ext>
            </a:extLst>
          </p:cNvPr>
          <p:cNvSpPr/>
          <p:nvPr/>
        </p:nvSpPr>
        <p:spPr>
          <a:xfrm>
            <a:off x="1241956" y="4505304"/>
            <a:ext cx="374864" cy="567690"/>
          </a:xfrm>
          <a:custGeom>
            <a:avLst/>
            <a:gdLst>
              <a:gd name="connsiteX0" fmla="*/ 707232 w 707232"/>
              <a:gd name="connsiteY0" fmla="*/ 0 h 395288"/>
              <a:gd name="connsiteX1" fmla="*/ 685800 w 707232"/>
              <a:gd name="connsiteY1" fmla="*/ 57150 h 395288"/>
              <a:gd name="connsiteX2" fmla="*/ 654844 w 707232"/>
              <a:gd name="connsiteY2" fmla="*/ 97632 h 395288"/>
              <a:gd name="connsiteX3" fmla="*/ 321469 w 707232"/>
              <a:gd name="connsiteY3" fmla="*/ 164307 h 395288"/>
              <a:gd name="connsiteX4" fmla="*/ 102394 w 707232"/>
              <a:gd name="connsiteY4" fmla="*/ 261938 h 395288"/>
              <a:gd name="connsiteX5" fmla="*/ 0 w 707232"/>
              <a:gd name="connsiteY5" fmla="*/ 395288 h 395288"/>
              <a:gd name="connsiteX0" fmla="*/ 707232 w 707232"/>
              <a:gd name="connsiteY0" fmla="*/ 0 h 395288"/>
              <a:gd name="connsiteX1" fmla="*/ 685800 w 707232"/>
              <a:gd name="connsiteY1" fmla="*/ 57150 h 395288"/>
              <a:gd name="connsiteX2" fmla="*/ 611981 w 707232"/>
              <a:gd name="connsiteY2" fmla="*/ 100014 h 395288"/>
              <a:gd name="connsiteX3" fmla="*/ 321469 w 707232"/>
              <a:gd name="connsiteY3" fmla="*/ 164307 h 395288"/>
              <a:gd name="connsiteX4" fmla="*/ 102394 w 707232"/>
              <a:gd name="connsiteY4" fmla="*/ 261938 h 395288"/>
              <a:gd name="connsiteX5" fmla="*/ 0 w 707232"/>
              <a:gd name="connsiteY5" fmla="*/ 395288 h 395288"/>
              <a:gd name="connsiteX0" fmla="*/ 629387 w 846080"/>
              <a:gd name="connsiteY0" fmla="*/ 0 h 476250"/>
              <a:gd name="connsiteX1" fmla="*/ 607955 w 846080"/>
              <a:gd name="connsiteY1" fmla="*/ 57150 h 476250"/>
              <a:gd name="connsiteX2" fmla="*/ 534136 w 846080"/>
              <a:gd name="connsiteY2" fmla="*/ 100014 h 476250"/>
              <a:gd name="connsiteX3" fmla="*/ 243624 w 846080"/>
              <a:gd name="connsiteY3" fmla="*/ 164307 h 476250"/>
              <a:gd name="connsiteX4" fmla="*/ 24549 w 846080"/>
              <a:gd name="connsiteY4" fmla="*/ 261938 h 476250"/>
              <a:gd name="connsiteX5" fmla="*/ 846080 w 846080"/>
              <a:gd name="connsiteY5" fmla="*/ 476250 h 476250"/>
              <a:gd name="connsiteX0" fmla="*/ 389876 w 611376"/>
              <a:gd name="connsiteY0" fmla="*/ 0 h 476250"/>
              <a:gd name="connsiteX1" fmla="*/ 368444 w 611376"/>
              <a:gd name="connsiteY1" fmla="*/ 57150 h 476250"/>
              <a:gd name="connsiteX2" fmla="*/ 294625 w 611376"/>
              <a:gd name="connsiteY2" fmla="*/ 100014 h 476250"/>
              <a:gd name="connsiteX3" fmla="*/ 4113 w 611376"/>
              <a:gd name="connsiteY3" fmla="*/ 164307 h 476250"/>
              <a:gd name="connsiteX4" fmla="*/ 537513 w 611376"/>
              <a:gd name="connsiteY4" fmla="*/ 319088 h 476250"/>
              <a:gd name="connsiteX5" fmla="*/ 606569 w 611376"/>
              <a:gd name="connsiteY5" fmla="*/ 476250 h 476250"/>
              <a:gd name="connsiteX0" fmla="*/ 387475 w 608975"/>
              <a:gd name="connsiteY0" fmla="*/ 0 h 476250"/>
              <a:gd name="connsiteX1" fmla="*/ 366043 w 608975"/>
              <a:gd name="connsiteY1" fmla="*/ 57150 h 476250"/>
              <a:gd name="connsiteX2" fmla="*/ 1712 w 608975"/>
              <a:gd name="connsiteY2" fmla="*/ 164307 h 476250"/>
              <a:gd name="connsiteX3" fmla="*/ 535112 w 608975"/>
              <a:gd name="connsiteY3" fmla="*/ 319088 h 476250"/>
              <a:gd name="connsiteX4" fmla="*/ 604168 w 608975"/>
              <a:gd name="connsiteY4" fmla="*/ 476250 h 476250"/>
              <a:gd name="connsiteX0" fmla="*/ 29396 w 250896"/>
              <a:gd name="connsiteY0" fmla="*/ 0 h 476250"/>
              <a:gd name="connsiteX1" fmla="*/ 7964 w 250896"/>
              <a:gd name="connsiteY1" fmla="*/ 57150 h 476250"/>
              <a:gd name="connsiteX2" fmla="*/ 177033 w 250896"/>
              <a:gd name="connsiteY2" fmla="*/ 319088 h 476250"/>
              <a:gd name="connsiteX3" fmla="*/ 246089 w 250896"/>
              <a:gd name="connsiteY3" fmla="*/ 476250 h 476250"/>
              <a:gd name="connsiteX0" fmla="*/ 823 w 217518"/>
              <a:gd name="connsiteY0" fmla="*/ 0 h 476250"/>
              <a:gd name="connsiteX1" fmla="*/ 50828 w 217518"/>
              <a:gd name="connsiteY1" fmla="*/ 85725 h 476250"/>
              <a:gd name="connsiteX2" fmla="*/ 148460 w 217518"/>
              <a:gd name="connsiteY2" fmla="*/ 319088 h 476250"/>
              <a:gd name="connsiteX3" fmla="*/ 217516 w 217518"/>
              <a:gd name="connsiteY3" fmla="*/ 476250 h 476250"/>
              <a:gd name="connsiteX0" fmla="*/ 1055 w 220107"/>
              <a:gd name="connsiteY0" fmla="*/ 0 h 476250"/>
              <a:gd name="connsiteX1" fmla="*/ 51060 w 220107"/>
              <a:gd name="connsiteY1" fmla="*/ 85725 h 476250"/>
              <a:gd name="connsiteX2" fmla="*/ 201080 w 220107"/>
              <a:gd name="connsiteY2" fmla="*/ 309563 h 476250"/>
              <a:gd name="connsiteX3" fmla="*/ 217748 w 220107"/>
              <a:gd name="connsiteY3" fmla="*/ 476250 h 476250"/>
              <a:gd name="connsiteX0" fmla="*/ 82 w 623946"/>
              <a:gd name="connsiteY0" fmla="*/ 0 h 457200"/>
              <a:gd name="connsiteX1" fmla="*/ 454899 w 623946"/>
              <a:gd name="connsiteY1" fmla="*/ 66675 h 457200"/>
              <a:gd name="connsiteX2" fmla="*/ 604919 w 623946"/>
              <a:gd name="connsiteY2" fmla="*/ 290513 h 457200"/>
              <a:gd name="connsiteX3" fmla="*/ 621587 w 623946"/>
              <a:gd name="connsiteY3" fmla="*/ 457200 h 457200"/>
              <a:gd name="connsiteX0" fmla="*/ 1989 w 650587"/>
              <a:gd name="connsiteY0" fmla="*/ 0 h 457200"/>
              <a:gd name="connsiteX1" fmla="*/ 99619 w 650587"/>
              <a:gd name="connsiteY1" fmla="*/ 104775 h 457200"/>
              <a:gd name="connsiteX2" fmla="*/ 606826 w 650587"/>
              <a:gd name="connsiteY2" fmla="*/ 290513 h 457200"/>
              <a:gd name="connsiteX3" fmla="*/ 623494 w 650587"/>
              <a:gd name="connsiteY3" fmla="*/ 457200 h 457200"/>
              <a:gd name="connsiteX0" fmla="*/ 1385 w 623806"/>
              <a:gd name="connsiteY0" fmla="*/ 0 h 457200"/>
              <a:gd name="connsiteX1" fmla="*/ 99015 w 623806"/>
              <a:gd name="connsiteY1" fmla="*/ 104775 h 457200"/>
              <a:gd name="connsiteX2" fmla="*/ 549072 w 623806"/>
              <a:gd name="connsiteY2" fmla="*/ 247651 h 457200"/>
              <a:gd name="connsiteX3" fmla="*/ 622890 w 623806"/>
              <a:gd name="connsiteY3" fmla="*/ 457200 h 457200"/>
              <a:gd name="connsiteX0" fmla="*/ 130 w 879726"/>
              <a:gd name="connsiteY0" fmla="*/ 0 h 438150"/>
              <a:gd name="connsiteX1" fmla="*/ 354935 w 879726"/>
              <a:gd name="connsiteY1" fmla="*/ 85725 h 438150"/>
              <a:gd name="connsiteX2" fmla="*/ 804992 w 879726"/>
              <a:gd name="connsiteY2" fmla="*/ 228601 h 438150"/>
              <a:gd name="connsiteX3" fmla="*/ 878810 w 879726"/>
              <a:gd name="connsiteY3" fmla="*/ 438150 h 438150"/>
              <a:gd name="connsiteX0" fmla="*/ 5010 w 895439"/>
              <a:gd name="connsiteY0" fmla="*/ 0 h 438150"/>
              <a:gd name="connsiteX1" fmla="*/ 112165 w 895439"/>
              <a:gd name="connsiteY1" fmla="*/ 104775 h 438150"/>
              <a:gd name="connsiteX2" fmla="*/ 809872 w 895439"/>
              <a:gd name="connsiteY2" fmla="*/ 228601 h 438150"/>
              <a:gd name="connsiteX3" fmla="*/ 883690 w 895439"/>
              <a:gd name="connsiteY3" fmla="*/ 438150 h 438150"/>
              <a:gd name="connsiteX0" fmla="*/ 3461 w 882165"/>
              <a:gd name="connsiteY0" fmla="*/ 0 h 438150"/>
              <a:gd name="connsiteX1" fmla="*/ 110616 w 882165"/>
              <a:gd name="connsiteY1" fmla="*/ 104775 h 438150"/>
              <a:gd name="connsiteX2" fmla="*/ 751173 w 882165"/>
              <a:gd name="connsiteY2" fmla="*/ 266701 h 438150"/>
              <a:gd name="connsiteX3" fmla="*/ 882141 w 882165"/>
              <a:gd name="connsiteY3" fmla="*/ 438150 h 438150"/>
              <a:gd name="connsiteX0" fmla="*/ 4864 w 893281"/>
              <a:gd name="connsiteY0" fmla="*/ 0 h 438150"/>
              <a:gd name="connsiteX1" fmla="*/ 112019 w 893281"/>
              <a:gd name="connsiteY1" fmla="*/ 104775 h 438150"/>
              <a:gd name="connsiteX2" fmla="*/ 804964 w 893281"/>
              <a:gd name="connsiteY2" fmla="*/ 242888 h 438150"/>
              <a:gd name="connsiteX3" fmla="*/ 883544 w 893281"/>
              <a:gd name="connsiteY3" fmla="*/ 438150 h 438150"/>
              <a:gd name="connsiteX0" fmla="*/ 946478 w 946478"/>
              <a:gd name="connsiteY0" fmla="*/ 0 h 468630"/>
              <a:gd name="connsiteX1" fmla="*/ 2073 w 946478"/>
              <a:gd name="connsiteY1" fmla="*/ 135255 h 468630"/>
              <a:gd name="connsiteX2" fmla="*/ 695018 w 946478"/>
              <a:gd name="connsiteY2" fmla="*/ 273368 h 468630"/>
              <a:gd name="connsiteX3" fmla="*/ 773598 w 946478"/>
              <a:gd name="connsiteY3" fmla="*/ 468630 h 468630"/>
              <a:gd name="connsiteX0" fmla="*/ 272589 w 438649"/>
              <a:gd name="connsiteY0" fmla="*/ 0 h 468630"/>
              <a:gd name="connsiteX1" fmla="*/ 433084 w 438649"/>
              <a:gd name="connsiteY1" fmla="*/ 196215 h 468630"/>
              <a:gd name="connsiteX2" fmla="*/ 21129 w 438649"/>
              <a:gd name="connsiteY2" fmla="*/ 273368 h 468630"/>
              <a:gd name="connsiteX3" fmla="*/ 99709 w 438649"/>
              <a:gd name="connsiteY3" fmla="*/ 468630 h 468630"/>
              <a:gd name="connsiteX0" fmla="*/ 172880 w 333403"/>
              <a:gd name="connsiteY0" fmla="*/ 0 h 468630"/>
              <a:gd name="connsiteX1" fmla="*/ 333375 w 333403"/>
              <a:gd name="connsiteY1" fmla="*/ 196215 h 468630"/>
              <a:gd name="connsiteX2" fmla="*/ 157640 w 333403"/>
              <a:gd name="connsiteY2" fmla="*/ 273368 h 468630"/>
              <a:gd name="connsiteX3" fmla="*/ 0 w 333403"/>
              <a:gd name="connsiteY3" fmla="*/ 468630 h 468630"/>
              <a:gd name="connsiteX0" fmla="*/ 172880 w 336273"/>
              <a:gd name="connsiteY0" fmla="*/ 0 h 468630"/>
              <a:gd name="connsiteX1" fmla="*/ 333375 w 336273"/>
              <a:gd name="connsiteY1" fmla="*/ 196215 h 468630"/>
              <a:gd name="connsiteX2" fmla="*/ 0 w 336273"/>
              <a:gd name="connsiteY2" fmla="*/ 468630 h 468630"/>
              <a:gd name="connsiteX0" fmla="*/ 179 w 160698"/>
              <a:gd name="connsiteY0" fmla="*/ 0 h 529590"/>
              <a:gd name="connsiteX1" fmla="*/ 160674 w 160698"/>
              <a:gd name="connsiteY1" fmla="*/ 196215 h 529590"/>
              <a:gd name="connsiteX2" fmla="*/ 10179 w 160698"/>
              <a:gd name="connsiteY2" fmla="*/ 529590 h 529590"/>
              <a:gd name="connsiteX0" fmla="*/ 43158 w 203831"/>
              <a:gd name="connsiteY0" fmla="*/ 0 h 529590"/>
              <a:gd name="connsiteX1" fmla="*/ 203653 w 203831"/>
              <a:gd name="connsiteY1" fmla="*/ 196215 h 529590"/>
              <a:gd name="connsiteX2" fmla="*/ 4154 w 203831"/>
              <a:gd name="connsiteY2" fmla="*/ 248263 h 529590"/>
              <a:gd name="connsiteX3" fmla="*/ 53158 w 203831"/>
              <a:gd name="connsiteY3" fmla="*/ 529590 h 529590"/>
              <a:gd name="connsiteX0" fmla="*/ 125514 w 139219"/>
              <a:gd name="connsiteY0" fmla="*/ 0 h 529590"/>
              <a:gd name="connsiteX1" fmla="*/ 259 w 139219"/>
              <a:gd name="connsiteY1" fmla="*/ 186690 h 529590"/>
              <a:gd name="connsiteX2" fmla="*/ 86510 w 139219"/>
              <a:gd name="connsiteY2" fmla="*/ 248263 h 529590"/>
              <a:gd name="connsiteX3" fmla="*/ 135514 w 139219"/>
              <a:gd name="connsiteY3" fmla="*/ 529590 h 529590"/>
              <a:gd name="connsiteX0" fmla="*/ 43159 w 56864"/>
              <a:gd name="connsiteY0" fmla="*/ 0 h 529590"/>
              <a:gd name="connsiteX1" fmla="*/ 4155 w 56864"/>
              <a:gd name="connsiteY1" fmla="*/ 248263 h 529590"/>
              <a:gd name="connsiteX2" fmla="*/ 53159 w 56864"/>
              <a:gd name="connsiteY2" fmla="*/ 529590 h 529590"/>
              <a:gd name="connsiteX0" fmla="*/ 147 w 375802"/>
              <a:gd name="connsiteY0" fmla="*/ 0 h 567690"/>
              <a:gd name="connsiteX1" fmla="*/ 323093 w 375802"/>
              <a:gd name="connsiteY1" fmla="*/ 286363 h 567690"/>
              <a:gd name="connsiteX2" fmla="*/ 372097 w 375802"/>
              <a:gd name="connsiteY2" fmla="*/ 567690 h 567690"/>
              <a:gd name="connsiteX0" fmla="*/ 188 w 374400"/>
              <a:gd name="connsiteY0" fmla="*/ 0 h 567690"/>
              <a:gd name="connsiteX1" fmla="*/ 251697 w 374400"/>
              <a:gd name="connsiteY1" fmla="*/ 305413 h 567690"/>
              <a:gd name="connsiteX2" fmla="*/ 372138 w 374400"/>
              <a:gd name="connsiteY2" fmla="*/ 567690 h 567690"/>
              <a:gd name="connsiteX0" fmla="*/ 215 w 374080"/>
              <a:gd name="connsiteY0" fmla="*/ 0 h 567690"/>
              <a:gd name="connsiteX1" fmla="*/ 218387 w 374080"/>
              <a:gd name="connsiteY1" fmla="*/ 305413 h 567690"/>
              <a:gd name="connsiteX2" fmla="*/ 372165 w 374080"/>
              <a:gd name="connsiteY2" fmla="*/ 567690 h 567690"/>
              <a:gd name="connsiteX0" fmla="*/ 264 w 374129"/>
              <a:gd name="connsiteY0" fmla="*/ 0 h 567690"/>
              <a:gd name="connsiteX1" fmla="*/ 218436 w 374129"/>
              <a:gd name="connsiteY1" fmla="*/ 305413 h 567690"/>
              <a:gd name="connsiteX2" fmla="*/ 372214 w 374129"/>
              <a:gd name="connsiteY2" fmla="*/ 567690 h 567690"/>
              <a:gd name="connsiteX0" fmla="*/ 264 w 374864"/>
              <a:gd name="connsiteY0" fmla="*/ 0 h 567690"/>
              <a:gd name="connsiteX1" fmla="*/ 218436 w 374864"/>
              <a:gd name="connsiteY1" fmla="*/ 305413 h 567690"/>
              <a:gd name="connsiteX2" fmla="*/ 372214 w 374864"/>
              <a:gd name="connsiteY2" fmla="*/ 567690 h 56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864" h="567690">
                <a:moveTo>
                  <a:pt x="264" y="0"/>
                </a:moveTo>
                <a:cubicBezTo>
                  <a:pt x="-7862" y="51722"/>
                  <a:pt x="173906" y="221911"/>
                  <a:pt x="218436" y="305413"/>
                </a:cubicBezTo>
                <a:cubicBezTo>
                  <a:pt x="255266" y="356213"/>
                  <a:pt x="395797" y="517627"/>
                  <a:pt x="372214" y="567690"/>
                </a:cubicBezTo>
              </a:path>
            </a:pathLst>
          </a:custGeom>
          <a:noFill/>
          <a:ln w="12700">
            <a:solidFill>
              <a:schemeClr val="tx2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B04BE20-AD37-47B8-BFEE-A45AB6B7246A}"/>
              </a:ext>
            </a:extLst>
          </p:cNvPr>
          <p:cNvSpPr/>
          <p:nvPr/>
        </p:nvSpPr>
        <p:spPr>
          <a:xfrm>
            <a:off x="409758" y="4080132"/>
            <a:ext cx="28275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Suisse Int'l" panose="020B0504000000000000" pitchFamily="34" charset="77"/>
              </a:rPr>
              <a:t>Pitching moment coefficient</a:t>
            </a:r>
          </a:p>
        </p:txBody>
      </p:sp>
    </p:spTree>
    <p:extLst>
      <p:ext uri="{BB962C8B-B14F-4D97-AF65-F5344CB8AC3E}">
        <p14:creationId xmlns:p14="http://schemas.microsoft.com/office/powerpoint/2010/main" val="2267935747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11">
  <a:themeElements>
    <a:clrScheme name="Kopter">
      <a:dk1>
        <a:srgbClr val="000000"/>
      </a:dk1>
      <a:lt1>
        <a:srgbClr val="FFFFFF"/>
      </a:lt1>
      <a:dk2>
        <a:srgbClr val="B60C2F"/>
      </a:dk2>
      <a:lt2>
        <a:srgbClr val="A7A8A9"/>
      </a:lt2>
      <a:accent1>
        <a:srgbClr val="636569"/>
      </a:accent1>
      <a:accent2>
        <a:srgbClr val="B60C2F"/>
      </a:accent2>
      <a:accent3>
        <a:srgbClr val="A7A8A9"/>
      </a:accent3>
      <a:accent4>
        <a:srgbClr val="636569"/>
      </a:accent4>
      <a:accent5>
        <a:srgbClr val="B60C2F"/>
      </a:accent5>
      <a:accent6>
        <a:srgbClr val="A7A8A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="0" i="0" dirty="0" smtClean="0">
            <a:latin typeface="Suisse Int'l" panose="020B0504000000000000" pitchFamily="34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0042951_29M_EN_05_#02" id="{0C9A381A-EB4E-4619-BA6B-D5762930C4B4}" vid="{87551F3E-D20F-41BB-8592-A974D85FF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4-3 General EN - 10042951_29M_EN_05</Template>
  <TotalTime>0</TotalTime>
  <Words>1190</Words>
  <Application>Microsoft Office PowerPoint</Application>
  <PresentationFormat>Bildschirmpräsentation (4:3)</PresentationFormat>
  <Paragraphs>244</Paragraphs>
  <Slides>19</Slides>
  <Notes>9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.AppleSystemUIFont</vt:lpstr>
      <vt:lpstr>Arial</vt:lpstr>
      <vt:lpstr>Calibri</vt:lpstr>
      <vt:lpstr>Cambria Math</vt:lpstr>
      <vt:lpstr>Suisse Int'l</vt:lpstr>
      <vt:lpstr>Presentation11</vt:lpstr>
      <vt:lpstr>System Identification to support and enhance Flight Testing</vt:lpstr>
      <vt:lpstr>Aircraft System Identification</vt:lpstr>
      <vt:lpstr>Problems in Aircraft Dynamics</vt:lpstr>
      <vt:lpstr>Applications of Aircraft System ID techniques</vt:lpstr>
      <vt:lpstr>Aircraft Simulation - Ongoing Kopter project</vt:lpstr>
      <vt:lpstr>Aircraft Simulation – Current Kopter approach</vt:lpstr>
      <vt:lpstr>PowerPoint-Präsentation</vt:lpstr>
      <vt:lpstr>System ID R/C Model vs FlightLab</vt:lpstr>
      <vt:lpstr>How does it work?</vt:lpstr>
      <vt:lpstr>How does it work?</vt:lpstr>
      <vt:lpstr>Tools – SIDPAC software</vt:lpstr>
      <vt:lpstr>Tools – SIDPAC software</vt:lpstr>
      <vt:lpstr>PowerPoint-Präsentation</vt:lpstr>
      <vt:lpstr>What would I need?</vt:lpstr>
      <vt:lpstr>Why to introducing System ID into P3 test campaign? </vt:lpstr>
      <vt:lpstr>Why I can be the one doing this?</vt:lpstr>
      <vt:lpstr>PowerPoint-Präsentation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Identification to support Flight Test activities</dc:title>
  <dc:creator>Alejandro Valverde</dc:creator>
  <cp:lastModifiedBy>Alejandro Valverde</cp:lastModifiedBy>
  <cp:revision>72</cp:revision>
  <dcterms:created xsi:type="dcterms:W3CDTF">2018-02-21T14:41:24Z</dcterms:created>
  <dcterms:modified xsi:type="dcterms:W3CDTF">2018-02-25T13:06:16Z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XX_Autor">
    <vt:lpwstr/>
  </property>
</Properties>
</file>

<file path=docProps/thumbnail.jpeg>
</file>